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6" r:id="rId4"/>
    <p:sldId id="296" r:id="rId5"/>
    <p:sldId id="295" r:id="rId6"/>
    <p:sldId id="277" r:id="rId7"/>
    <p:sldId id="297" r:id="rId8"/>
    <p:sldId id="323" r:id="rId9"/>
    <p:sldId id="324" r:id="rId10"/>
    <p:sldId id="316" r:id="rId11"/>
    <p:sldId id="287" r:id="rId12"/>
    <p:sldId id="298" r:id="rId13"/>
    <p:sldId id="280" r:id="rId14"/>
    <p:sldId id="299" r:id="rId15"/>
    <p:sldId id="300" r:id="rId16"/>
    <p:sldId id="301" r:id="rId17"/>
    <p:sldId id="321" r:id="rId18"/>
    <p:sldId id="303" r:id="rId19"/>
    <p:sldId id="304" r:id="rId20"/>
    <p:sldId id="305" r:id="rId21"/>
    <p:sldId id="306" r:id="rId22"/>
    <p:sldId id="307" r:id="rId23"/>
    <p:sldId id="319" r:id="rId24"/>
    <p:sldId id="320" r:id="rId25"/>
    <p:sldId id="312" r:id="rId26"/>
    <p:sldId id="318" r:id="rId27"/>
    <p:sldId id="325" r:id="rId28"/>
    <p:sldId id="282" r:id="rId29"/>
    <p:sldId id="283" r:id="rId30"/>
    <p:sldId id="322" r:id="rId31"/>
    <p:sldId id="284" r:id="rId32"/>
    <p:sldId id="26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hyeon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E8CB"/>
    <a:srgbClr val="FF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762"/>
  </p:normalViewPr>
  <p:slideViewPr>
    <p:cSldViewPr snapToGrid="0">
      <p:cViewPr varScale="1">
        <p:scale>
          <a:sx n="79" d="100"/>
          <a:sy n="79" d="100"/>
        </p:scale>
        <p:origin x="96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37BFE-FDA4-456C-83EC-0A89874F01EC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01C7C-AFFF-4EFA-B942-109461F0F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9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0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9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242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02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3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3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474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30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9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5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3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1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4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720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01C7C-AFFF-4EFA-B942-109461F0F3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2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8FC3B-014E-43FC-A892-AC2EE06E8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D4F25D-35F7-4220-B48D-8F9840D3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C6D8F-0A3B-4E1E-961F-01F360F2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094B7-E724-40A9-A926-0BF4623A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0F00B6-8C88-40FB-9BDB-97E5EDF3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FA0-5957-47FE-9DB1-C0B40C4F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68106A-F2A6-4908-A6B8-982854B08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616EF-E616-4622-8DA7-95446ADB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E06E6-1D7D-40AA-8A01-AE1A70C9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FC7BA-4D39-44C8-9A19-E025578B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9EB9A-E823-4C21-ACD1-45F7C2DBD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A55D2-0E57-4860-8669-2698D94C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1F2D3-E484-48B9-A23E-67DE6957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AD117-A071-4F75-B866-D4E8AA09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F9959-5870-491E-98A1-DD540DC4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30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F9A74-36AC-46AC-A813-4BDE77ED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B421A-9DD3-4F42-8E4E-8D1DBB99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F29D5-4039-455C-8DCA-901D9D29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A8356-E5D1-4DB6-8E44-210E9791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A5336-4DEC-4677-8811-F71711B9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51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3BCD0-E1EC-49C7-84E3-60E5B13E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188258-0346-4D0C-8988-5921F1168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86A40-93C5-4196-8F40-4D7F3ED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4BDC0D-757D-4E7D-886F-D95B7DE6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F215-9B86-4D84-9C99-FBEB23CD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6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63D43-C48B-498F-B7EC-7E8F52BD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FEA19-2A26-4873-8DE9-0338A436B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EFA1BF-4C70-447A-B4A2-9C00E071A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31C921-B7E1-46FA-ACC3-65DFA5B9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739DAA-D809-47AA-8EA5-C04ADABA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2098B0-1DDA-4B0D-B1A8-1F2EDF2F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7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F3F51-75E9-4B4B-8101-F480FDA8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22DEB-4FD2-48BF-887B-E098BB471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E91030-144A-4AB1-83EB-C1A86A5E4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3AD92F-7B8D-42AF-A07E-D87BC7191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D82282-9861-4804-BF6E-8AC8FB14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63884-398C-4575-B583-83F1753A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EDE364-7BE8-457D-8A78-0D29B4D8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0E3B48-A702-403D-A160-F151B86E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4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6CA36-3DD4-4D92-96A2-9E28794D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BE7A48-0CCE-4C6A-ACD6-B9B17769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EBE6B-E00E-4AB4-8270-E28E8F6B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E107-B551-4886-A0F8-458724AA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CE53CF-96D6-4384-9DFB-B4268EE4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2F299E-ADB8-4B80-B435-1099177A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B74A1-FDA2-4D06-928E-90543FD9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5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1DE26-ED83-4E4D-855A-48D41845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C6CEB-9115-41D1-B00C-09853B47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92456B-B0AA-4E1F-A590-46873597F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57C19-2599-4E94-BBE8-6E9EB1A0E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ED231C-A437-47D4-9A64-E294415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D2646E-ED1D-46AF-B7A4-D71826C7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8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DFE83-FEAC-4165-BC80-1D2119F4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A25E3-C014-4294-A57D-DD808F41F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4B06F4-0FE1-43CA-87EC-EF972257D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F6B28-592D-42B4-94B1-43470EE0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F23AC-2003-4BE7-A3CE-BD11BC85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475D64-0AA3-4C7C-A271-39C8FBB4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5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C3C2A2-29A8-4B4C-AC17-DA88705F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B5369E-D6F7-4AE1-83F3-DDD6EF51C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4F918-EDDC-4298-BB7F-F063EB361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254C2-D7CE-4F2C-BB0E-A6CD9F9D4FC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26A9D-D90A-4A59-A1BA-0A6002758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156725-FA73-4E0F-9B4C-4A9F376E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72986-DCCC-42A8-BA1D-F53283EBA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0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9790" y="2101421"/>
            <a:ext cx="7513704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영상처리</a:t>
            </a:r>
            <a:r>
              <a:rPr lang="ko-KR" altLang="en-US" sz="3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이용한 </a:t>
            </a:r>
            <a:endParaRPr lang="en-US" altLang="ko-KR" sz="36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44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물고기 질병 관리 스마트 어항</a:t>
            </a:r>
            <a:endParaRPr lang="en-US" altLang="ko-KR" sz="44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(Smart Fishbowl for Fish Disease management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using Image Processing)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4069D2-79B7-46D0-B082-056FB7029C69}"/>
              </a:ext>
            </a:extLst>
          </p:cNvPr>
          <p:cNvSpPr/>
          <p:nvPr/>
        </p:nvSpPr>
        <p:spPr>
          <a:xfrm>
            <a:off x="5983269" y="4835221"/>
            <a:ext cx="59532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2016156030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장소현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지도교수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정의훈 교수님</a:t>
            </a:r>
          </a:p>
          <a:p>
            <a:pPr algn="ctr"/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2016156024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이정민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지도교수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이정준 교수님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2016156027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이혜수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지도교수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이정준 교수님</a:t>
            </a:r>
          </a:p>
          <a:p>
            <a:pPr algn="ctr"/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33671" y="869663"/>
            <a:ext cx="890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시나리오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어항 모니터링 </a:t>
            </a:r>
          </a:p>
        </p:txBody>
      </p:sp>
      <p:pic>
        <p:nvPicPr>
          <p:cNvPr id="104" name="Picture 2" descr="ë¼ì¦ë² ë¦¬íì´ ì¹´ë©ë¼ ëª¨ëì ëí ì´ë¯¸ì§ ê²ìê²°ê³¼">
            <a:extLst>
              <a:ext uri="{FF2B5EF4-FFF2-40B4-BE49-F238E27FC236}">
                <a16:creationId xmlns:a16="http://schemas.microsoft.com/office/drawing/2014/main" id="{7F268D51-7679-2F43-80E3-3932267F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22" y="2195711"/>
            <a:ext cx="1503415" cy="150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956549C-7C71-1644-9E2F-5C4271BF6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 r="7942"/>
          <a:stretch/>
        </p:blipFill>
        <p:spPr>
          <a:xfrm>
            <a:off x="5920392" y="2932410"/>
            <a:ext cx="1506740" cy="1773218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1857FE65-6EFD-9E4A-B293-E628168B9C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13" y="3635866"/>
            <a:ext cx="1455103" cy="1825405"/>
          </a:xfrm>
          <a:prstGeom prst="rect">
            <a:avLst/>
          </a:prstGeom>
        </p:spPr>
      </p:pic>
      <p:pic>
        <p:nvPicPr>
          <p:cNvPr id="109" name="Picture 2" descr="ì¤ë§í¸í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5771CD17-DA57-474B-8C45-01BECE046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531" y="2708972"/>
            <a:ext cx="2220092" cy="22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3E969AC2-867E-2D42-8C37-9DAD41AB54EE}"/>
              </a:ext>
            </a:extLst>
          </p:cNvPr>
          <p:cNvSpPr txBox="1"/>
          <p:nvPr/>
        </p:nvSpPr>
        <p:spPr>
          <a:xfrm>
            <a:off x="9088192" y="5097303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환경 이상 알림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간단한 조치 방법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CBB5C1F-FB3A-D242-A6BC-293A26AFD51A}"/>
              </a:ext>
            </a:extLst>
          </p:cNvPr>
          <p:cNvSpPr txBox="1"/>
          <p:nvPr/>
        </p:nvSpPr>
        <p:spPr>
          <a:xfrm>
            <a:off x="3585639" y="2681485"/>
            <a:ext cx="209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스트리밍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영상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001837B-957E-6846-82FF-74500F8E070D}"/>
              </a:ext>
            </a:extLst>
          </p:cNvPr>
          <p:cNvSpPr txBox="1"/>
          <p:nvPr/>
        </p:nvSpPr>
        <p:spPr>
          <a:xfrm>
            <a:off x="3617549" y="5236699"/>
            <a:ext cx="209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환경 데이터</a:t>
            </a:r>
          </a:p>
        </p:txBody>
      </p:sp>
      <p:pic>
        <p:nvPicPr>
          <p:cNvPr id="114" name="내용 개체 틀 4">
            <a:extLst>
              <a:ext uri="{FF2B5EF4-FFF2-40B4-BE49-F238E27FC236}">
                <a16:creationId xmlns:a16="http://schemas.microsoft.com/office/drawing/2014/main" id="{9D03FF69-F4D4-4244-AA82-64180BEAC2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11754" r="12551" b="18348"/>
          <a:stretch/>
        </p:blipFill>
        <p:spPr>
          <a:xfrm>
            <a:off x="387369" y="4066601"/>
            <a:ext cx="3633427" cy="1945815"/>
          </a:xfrm>
          <a:prstGeom prst="rect">
            <a:avLst/>
          </a:prstGeom>
        </p:spPr>
      </p:pic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C402D37-50FD-6D45-8C18-867B5DECF7F5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256937" y="2947419"/>
            <a:ext cx="2015451" cy="675165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1D262D0A-82C9-324A-A9B6-74264ABF4F17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0796" y="4677006"/>
            <a:ext cx="1197000" cy="362503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BB37463-05CD-E248-9D63-20DAF132B7B7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>
          <a:xfrm>
            <a:off x="7427132" y="3819019"/>
            <a:ext cx="1589399" cy="0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63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12128" y="929701"/>
            <a:ext cx="5211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하드웨어구조</a:t>
            </a:r>
          </a:p>
        </p:txBody>
      </p:sp>
      <p:pic>
        <p:nvPicPr>
          <p:cNvPr id="35" name="내용 개체 틀 4">
            <a:extLst>
              <a:ext uri="{FF2B5EF4-FFF2-40B4-BE49-F238E27FC236}">
                <a16:creationId xmlns:a16="http://schemas.microsoft.com/office/drawing/2014/main" id="{45312FC6-66C0-204E-B68A-86E9F014C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11754" r="12551" b="18348"/>
          <a:stretch/>
        </p:blipFill>
        <p:spPr>
          <a:xfrm>
            <a:off x="5992549" y="2698320"/>
            <a:ext cx="4909229" cy="26290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AB8D07C-26B6-4344-B6E6-4333A01D0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75" y="2846910"/>
            <a:ext cx="3913260" cy="22434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C43616-F058-A243-8B67-37E6ADEBDBA9}"/>
              </a:ext>
            </a:extLst>
          </p:cNvPr>
          <p:cNvSpPr txBox="1"/>
          <p:nvPr/>
        </p:nvSpPr>
        <p:spPr>
          <a:xfrm>
            <a:off x="972766" y="2916528"/>
            <a:ext cx="17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카메라 모듈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520046-5E31-CC4D-AE95-A62598CAB769}"/>
              </a:ext>
            </a:extLst>
          </p:cNvPr>
          <p:cNvSpPr txBox="1"/>
          <p:nvPr/>
        </p:nvSpPr>
        <p:spPr>
          <a:xfrm>
            <a:off x="2712991" y="2134192"/>
            <a:ext cx="17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라즈베리파이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87B980-480B-5E4D-8715-018195094026}"/>
              </a:ext>
            </a:extLst>
          </p:cNvPr>
          <p:cNvSpPr txBox="1"/>
          <p:nvPr/>
        </p:nvSpPr>
        <p:spPr>
          <a:xfrm>
            <a:off x="7410118" y="2134192"/>
            <a:ext cx="17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아두이노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2581F5-3037-2B46-8222-CD5B0FE7F2E0}"/>
              </a:ext>
            </a:extLst>
          </p:cNvPr>
          <p:cNvSpPr txBox="1"/>
          <p:nvPr/>
        </p:nvSpPr>
        <p:spPr>
          <a:xfrm>
            <a:off x="8360356" y="2731862"/>
            <a:ext cx="17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 센서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EDCACC-A6B8-3D4A-9E1C-4D7BE315554B}"/>
              </a:ext>
            </a:extLst>
          </p:cNvPr>
          <p:cNvSpPr txBox="1"/>
          <p:nvPr/>
        </p:nvSpPr>
        <p:spPr>
          <a:xfrm>
            <a:off x="9487293" y="5142701"/>
            <a:ext cx="172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혼탁도 센서</a:t>
            </a:r>
          </a:p>
        </p:txBody>
      </p:sp>
    </p:spTree>
    <p:extLst>
      <p:ext uri="{BB962C8B-B14F-4D97-AF65-F5344CB8AC3E}">
        <p14:creationId xmlns:p14="http://schemas.microsoft.com/office/powerpoint/2010/main" val="15335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12128" y="929701"/>
            <a:ext cx="5211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소프트웨어 구조</a:t>
            </a:r>
          </a:p>
        </p:txBody>
      </p:sp>
      <p:sp>
        <p:nvSpPr>
          <p:cNvPr id="12" name="모서리가 둥근 직사각형 2">
            <a:extLst>
              <a:ext uri="{FF2B5EF4-FFF2-40B4-BE49-F238E27FC236}">
                <a16:creationId xmlns:a16="http://schemas.microsoft.com/office/drawing/2014/main" id="{0FB439E9-527F-0440-BF80-FB55825C665D}"/>
              </a:ext>
            </a:extLst>
          </p:cNvPr>
          <p:cNvSpPr/>
          <p:nvPr/>
        </p:nvSpPr>
        <p:spPr>
          <a:xfrm>
            <a:off x="3508071" y="1871372"/>
            <a:ext cx="3141888" cy="4762339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9DFB7A-87BB-F442-83FC-01ADE3550828}"/>
              </a:ext>
            </a:extLst>
          </p:cNvPr>
          <p:cNvGrpSpPr/>
          <p:nvPr/>
        </p:nvGrpSpPr>
        <p:grpSpPr>
          <a:xfrm>
            <a:off x="3619064" y="1517282"/>
            <a:ext cx="2927707" cy="576969"/>
            <a:chOff x="6487907" y="1992890"/>
            <a:chExt cx="3846114" cy="5769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9D1BC4B-8D45-3D4B-B395-73EAF89B2C89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982D404-A918-5E46-9F49-B13A69392A23}"/>
                  </a:ext>
                </a:extLst>
              </p:cNvPr>
              <p:cNvGrpSpPr/>
              <p:nvPr/>
            </p:nvGrpSpPr>
            <p:grpSpPr>
              <a:xfrm>
                <a:off x="5723392" y="4713010"/>
                <a:ext cx="1588832" cy="1546356"/>
                <a:chOff x="5828053" y="2419924"/>
                <a:chExt cx="1588832" cy="154635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F230EFA5-777A-8A47-811A-9DE997CCF823}"/>
                    </a:ext>
                  </a:extLst>
                </p:cNvPr>
                <p:cNvSpPr/>
                <p:nvPr/>
              </p:nvSpPr>
              <p:spPr>
                <a:xfrm>
                  <a:off x="5828053" y="2419924"/>
                  <a:ext cx="1588832" cy="1546356"/>
                </a:xfrm>
                <a:prstGeom prst="rect">
                  <a:avLst/>
                </a:prstGeom>
                <a:solidFill>
                  <a:srgbClr val="C039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72000" rtlCol="0" anchor="b"/>
                <a:lstStyle/>
                <a:p>
                  <a:pPr algn="ctr"/>
                  <a:endParaRPr lang="ko-KR" altLang="en-US" sz="2400" b="1">
                    <a:latin typeface="Ubuntu" panose="020B0504030602030204" pitchFamily="34" charset="0"/>
                  </a:endParaRPr>
                </a:p>
              </p:txBody>
            </p: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9B853FA4-5487-F24A-B8CB-119BA6E89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9117" y="2585908"/>
                  <a:ext cx="946710" cy="1189404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3C2F8F9-B13C-D64A-9E35-5DDFD2179583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62E86D4-E905-2A44-8CC8-58C0803D4737}"/>
                </a:ext>
              </a:extLst>
            </p:cNvPr>
            <p:cNvGrpSpPr/>
            <p:nvPr/>
          </p:nvGrpSpPr>
          <p:grpSpPr>
            <a:xfrm>
              <a:off x="7075973" y="1992890"/>
              <a:ext cx="3258048" cy="576969"/>
              <a:chOff x="7075973" y="1988266"/>
              <a:chExt cx="3258048" cy="57696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54FF93B-740B-F949-BD12-8766D608FF22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3258047" cy="572345"/>
              </a:xfrm>
              <a:prstGeom prst="rect">
                <a:avLst/>
              </a:prstGeom>
              <a:solidFill>
                <a:srgbClr val="C0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Raspbian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935A6C9-BE05-8541-9452-0128DE2E4927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3258048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sp>
        <p:nvSpPr>
          <p:cNvPr id="22" name="모서리가 둥근 직사각형 2">
            <a:extLst>
              <a:ext uri="{FF2B5EF4-FFF2-40B4-BE49-F238E27FC236}">
                <a16:creationId xmlns:a16="http://schemas.microsoft.com/office/drawing/2014/main" id="{231A5EB3-7502-6C4A-A39F-38F03D96F9D3}"/>
              </a:ext>
            </a:extLst>
          </p:cNvPr>
          <p:cNvSpPr/>
          <p:nvPr/>
        </p:nvSpPr>
        <p:spPr>
          <a:xfrm>
            <a:off x="6989143" y="2018945"/>
            <a:ext cx="4475067" cy="4614766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8F9606-0B4B-6C43-BB5E-A28D9DA1BCFC}"/>
              </a:ext>
            </a:extLst>
          </p:cNvPr>
          <p:cNvGrpSpPr/>
          <p:nvPr/>
        </p:nvGrpSpPr>
        <p:grpSpPr>
          <a:xfrm>
            <a:off x="7415925" y="1515857"/>
            <a:ext cx="3593838" cy="576969"/>
            <a:chOff x="6487907" y="1992890"/>
            <a:chExt cx="3593838" cy="5769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3EDD27-D2C0-714B-AFBA-F492F75AD2C9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867F89B-94CE-F54D-8BC4-0C7E04B7FC8D}"/>
                  </a:ext>
                </a:extLst>
              </p:cNvPr>
              <p:cNvSpPr/>
              <p:nvPr/>
            </p:nvSpPr>
            <p:spPr>
              <a:xfrm>
                <a:off x="5723391" y="4713010"/>
                <a:ext cx="1588833" cy="1546356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0505269-F1E3-364F-A722-3617F698508F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1C616DA-87C3-C34F-901D-C2D2C7B2E3F9}"/>
                </a:ext>
              </a:extLst>
            </p:cNvPr>
            <p:cNvGrpSpPr/>
            <p:nvPr/>
          </p:nvGrpSpPr>
          <p:grpSpPr>
            <a:xfrm>
              <a:off x="7075973" y="1992890"/>
              <a:ext cx="3005772" cy="576969"/>
              <a:chOff x="7075973" y="1988266"/>
              <a:chExt cx="3005772" cy="57696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5E45B82-2E65-0F44-9352-01C1DAA17850}"/>
                  </a:ext>
                </a:extLst>
              </p:cNvPr>
              <p:cNvSpPr/>
              <p:nvPr/>
            </p:nvSpPr>
            <p:spPr>
              <a:xfrm>
                <a:off x="7075973" y="1992890"/>
                <a:ext cx="3005771" cy="572345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Android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F60AD77-69F4-2B40-B2A3-D919C79F22A4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3005772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049F59-E067-3A49-A56C-71E95E416560}"/>
              </a:ext>
            </a:extLst>
          </p:cNvPr>
          <p:cNvGrpSpPr/>
          <p:nvPr/>
        </p:nvGrpSpPr>
        <p:grpSpPr>
          <a:xfrm>
            <a:off x="3905377" y="4663824"/>
            <a:ext cx="2391631" cy="1896645"/>
            <a:chOff x="4267787" y="5281470"/>
            <a:chExt cx="2502466" cy="1896645"/>
          </a:xfrm>
        </p:grpSpPr>
        <p:sp>
          <p:nvSpPr>
            <p:cNvPr id="31" name="사각형: 둥근 위쪽 모서리 168">
              <a:extLst>
                <a:ext uri="{FF2B5EF4-FFF2-40B4-BE49-F238E27FC236}">
                  <a16:creationId xmlns:a16="http://schemas.microsoft.com/office/drawing/2014/main" id="{EA91C017-D75C-274D-BC1F-E7CD6910A3C9}"/>
                </a:ext>
              </a:extLst>
            </p:cNvPr>
            <p:cNvSpPr/>
            <p:nvPr/>
          </p:nvSpPr>
          <p:spPr>
            <a:xfrm>
              <a:off x="4267787" y="5281470"/>
              <a:ext cx="2502466" cy="454895"/>
            </a:xfrm>
            <a:prstGeom prst="round2SameRect">
              <a:avLst>
                <a:gd name="adj1" fmla="val 13317"/>
                <a:gd name="adj2" fmla="val 0"/>
              </a:avLst>
            </a:prstGeom>
            <a:solidFill>
              <a:srgbClr val="C0392B">
                <a:alpha val="69804"/>
              </a:srgbClr>
            </a:solidFill>
            <a:ln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모서리가 둥근 직사각형 33">
              <a:extLst>
                <a:ext uri="{FF2B5EF4-FFF2-40B4-BE49-F238E27FC236}">
                  <a16:creationId xmlns:a16="http://schemas.microsoft.com/office/drawing/2014/main" id="{D2E33BFB-A19F-F74A-9F01-A4F81929F70A}"/>
                </a:ext>
              </a:extLst>
            </p:cNvPr>
            <p:cNvSpPr/>
            <p:nvPr/>
          </p:nvSpPr>
          <p:spPr>
            <a:xfrm>
              <a:off x="4267788" y="5281470"/>
              <a:ext cx="2502465" cy="1896645"/>
            </a:xfrm>
            <a:prstGeom prst="roundRect">
              <a:avLst>
                <a:gd name="adj" fmla="val 4415"/>
              </a:avLst>
            </a:prstGeom>
            <a:noFill/>
            <a:ln w="19050"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6DBA45-804A-414B-97BA-DC3A310F4F7F}"/>
                </a:ext>
              </a:extLst>
            </p:cNvPr>
            <p:cNvSpPr txBox="1"/>
            <p:nvPr/>
          </p:nvSpPr>
          <p:spPr>
            <a:xfrm>
              <a:off x="4336244" y="5330089"/>
              <a:ext cx="2365554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통신</a:t>
              </a:r>
              <a:r>
                <a:rPr lang="en-US" altLang="ko-KR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모듈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224B7A-7AC8-3242-89BB-D337384505FE}"/>
              </a:ext>
            </a:extLst>
          </p:cNvPr>
          <p:cNvGrpSpPr/>
          <p:nvPr/>
        </p:nvGrpSpPr>
        <p:grpSpPr>
          <a:xfrm>
            <a:off x="3918092" y="5227377"/>
            <a:ext cx="2250991" cy="1256572"/>
            <a:chOff x="2825554" y="6600700"/>
            <a:chExt cx="2250991" cy="1256572"/>
          </a:xfrm>
        </p:grpSpPr>
        <p:sp>
          <p:nvSpPr>
            <p:cNvPr id="37" name="모서리가 둥근 직사각형 33">
              <a:extLst>
                <a:ext uri="{FF2B5EF4-FFF2-40B4-BE49-F238E27FC236}">
                  <a16:creationId xmlns:a16="http://schemas.microsoft.com/office/drawing/2014/main" id="{3BBE9D15-4C95-C740-BC2A-9AE1E411761D}"/>
                </a:ext>
              </a:extLst>
            </p:cNvPr>
            <p:cNvSpPr/>
            <p:nvPr/>
          </p:nvSpPr>
          <p:spPr>
            <a:xfrm>
              <a:off x="2825554" y="6600700"/>
              <a:ext cx="2250991" cy="3472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아두이노</a:t>
              </a:r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데이터 수신</a:t>
              </a:r>
            </a:p>
          </p:txBody>
        </p:sp>
        <p:sp>
          <p:nvSpPr>
            <p:cNvPr id="38" name="모서리가 둥근 직사각형 33">
              <a:extLst>
                <a:ext uri="{FF2B5EF4-FFF2-40B4-BE49-F238E27FC236}">
                  <a16:creationId xmlns:a16="http://schemas.microsoft.com/office/drawing/2014/main" id="{D97C68E2-E5FC-1546-BF91-521415D5B4B6}"/>
                </a:ext>
              </a:extLst>
            </p:cNvPr>
            <p:cNvSpPr/>
            <p:nvPr/>
          </p:nvSpPr>
          <p:spPr>
            <a:xfrm>
              <a:off x="2836607" y="7055801"/>
              <a:ext cx="2239938" cy="3472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영상 </a:t>
              </a:r>
              <a:r>
                <a:rPr lang="ko-KR" altLang="en-US" sz="13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좌표값</a:t>
              </a:r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수신</a:t>
              </a:r>
            </a:p>
          </p:txBody>
        </p:sp>
        <p:sp>
          <p:nvSpPr>
            <p:cNvPr id="40" name="모서리가 둥근 직사각형 33">
              <a:extLst>
                <a:ext uri="{FF2B5EF4-FFF2-40B4-BE49-F238E27FC236}">
                  <a16:creationId xmlns:a16="http://schemas.microsoft.com/office/drawing/2014/main" id="{142CB186-B82E-B243-8C5F-BD798D900F4D}"/>
                </a:ext>
              </a:extLst>
            </p:cNvPr>
            <p:cNvSpPr/>
            <p:nvPr/>
          </p:nvSpPr>
          <p:spPr>
            <a:xfrm>
              <a:off x="2841739" y="7510027"/>
              <a:ext cx="2234805" cy="3472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전송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24AD34B-61A0-DE48-A148-FBBCD5DBF749}"/>
              </a:ext>
            </a:extLst>
          </p:cNvPr>
          <p:cNvGrpSpPr/>
          <p:nvPr/>
        </p:nvGrpSpPr>
        <p:grpSpPr>
          <a:xfrm>
            <a:off x="3914282" y="2202909"/>
            <a:ext cx="2391631" cy="2412296"/>
            <a:chOff x="1894436" y="2774870"/>
            <a:chExt cx="2391631" cy="241229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0F9F950-CD4A-944F-8D70-0C097D2270FE}"/>
                </a:ext>
              </a:extLst>
            </p:cNvPr>
            <p:cNvGrpSpPr/>
            <p:nvPr/>
          </p:nvGrpSpPr>
          <p:grpSpPr>
            <a:xfrm>
              <a:off x="1894436" y="2774870"/>
              <a:ext cx="2391631" cy="2412296"/>
              <a:chOff x="1610655" y="2748991"/>
              <a:chExt cx="2502466" cy="2412296"/>
            </a:xfrm>
          </p:grpSpPr>
          <p:sp>
            <p:nvSpPr>
              <p:cNvPr id="56" name="사각형: 둥근 위쪽 모서리 136">
                <a:extLst>
                  <a:ext uri="{FF2B5EF4-FFF2-40B4-BE49-F238E27FC236}">
                    <a16:creationId xmlns:a16="http://schemas.microsoft.com/office/drawing/2014/main" id="{FDDE0A0D-2DC4-4149-9FDC-AF0494AEC114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모서리가 둥근 직사각형 33">
                <a:extLst>
                  <a:ext uri="{FF2B5EF4-FFF2-40B4-BE49-F238E27FC236}">
                    <a16:creationId xmlns:a16="http://schemas.microsoft.com/office/drawing/2014/main" id="{5ADDB2DF-A8B0-0148-BB37-0CB3939AEE60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1C2BD15-3A38-FE42-85A3-0D59DC9439AC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객체 추적 모듈</a:t>
                </a:r>
              </a:p>
            </p:txBody>
          </p:sp>
        </p:grpSp>
        <p:sp>
          <p:nvSpPr>
            <p:cNvPr id="48" name="모서리가 둥근 직사각형 33">
              <a:extLst>
                <a:ext uri="{FF2B5EF4-FFF2-40B4-BE49-F238E27FC236}">
                  <a16:creationId xmlns:a16="http://schemas.microsoft.com/office/drawing/2014/main" id="{6A670434-27D8-CD4A-9FF0-4DF5D33B9838}"/>
                </a:ext>
              </a:extLst>
            </p:cNvPr>
            <p:cNvSpPr/>
            <p:nvPr/>
          </p:nvSpPr>
          <p:spPr>
            <a:xfrm>
              <a:off x="1971798" y="3278384"/>
              <a:ext cx="1080000" cy="43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영상입력</a:t>
              </a:r>
            </a:p>
          </p:txBody>
        </p:sp>
        <p:sp>
          <p:nvSpPr>
            <p:cNvPr id="49" name="모서리가 둥근 직사각형 33">
              <a:extLst>
                <a:ext uri="{FF2B5EF4-FFF2-40B4-BE49-F238E27FC236}">
                  <a16:creationId xmlns:a16="http://schemas.microsoft.com/office/drawing/2014/main" id="{5358D4C6-C13C-ED48-9379-69FFB9A56551}"/>
                </a:ext>
              </a:extLst>
            </p:cNvPr>
            <p:cNvSpPr/>
            <p:nvPr/>
          </p:nvSpPr>
          <p:spPr>
            <a:xfrm>
              <a:off x="3128704" y="3278384"/>
              <a:ext cx="1080000" cy="432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관심영역</a:t>
              </a:r>
            </a:p>
          </p:txBody>
        </p:sp>
        <p:sp>
          <p:nvSpPr>
            <p:cNvPr id="50" name="모서리가 둥근 직사각형 33">
              <a:extLst>
                <a:ext uri="{FF2B5EF4-FFF2-40B4-BE49-F238E27FC236}">
                  <a16:creationId xmlns:a16="http://schemas.microsoft.com/office/drawing/2014/main" id="{A616EDE4-9B28-AA44-B50D-14208E0FDF79}"/>
                </a:ext>
              </a:extLst>
            </p:cNvPr>
            <p:cNvSpPr/>
            <p:nvPr/>
          </p:nvSpPr>
          <p:spPr>
            <a:xfrm>
              <a:off x="1971798" y="4216990"/>
              <a:ext cx="1080000" cy="432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객체추적</a:t>
              </a:r>
            </a:p>
          </p:txBody>
        </p:sp>
        <p:sp>
          <p:nvSpPr>
            <p:cNvPr id="51" name="모서리가 둥근 직사각형 33">
              <a:extLst>
                <a:ext uri="{FF2B5EF4-FFF2-40B4-BE49-F238E27FC236}">
                  <a16:creationId xmlns:a16="http://schemas.microsoft.com/office/drawing/2014/main" id="{19AB3172-8BF1-CA41-A1F2-216A7F25F3D2}"/>
                </a:ext>
              </a:extLst>
            </p:cNvPr>
            <p:cNvSpPr/>
            <p:nvPr/>
          </p:nvSpPr>
          <p:spPr>
            <a:xfrm>
              <a:off x="3128704" y="4216990"/>
              <a:ext cx="1080000" cy="432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객체마킹</a:t>
              </a:r>
              <a:endPara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2" name="모서리가 둥근 직사각형 33">
              <a:extLst>
                <a:ext uri="{FF2B5EF4-FFF2-40B4-BE49-F238E27FC236}">
                  <a16:creationId xmlns:a16="http://schemas.microsoft.com/office/drawing/2014/main" id="{03C49D65-3C73-6944-B2E3-53AC2BEB94F1}"/>
                </a:ext>
              </a:extLst>
            </p:cNvPr>
            <p:cNvSpPr/>
            <p:nvPr/>
          </p:nvSpPr>
          <p:spPr>
            <a:xfrm>
              <a:off x="1971798" y="3747687"/>
              <a:ext cx="1080000" cy="43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en-US" altLang="ko-KR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Hue</a:t>
              </a:r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값 변환</a:t>
              </a:r>
            </a:p>
          </p:txBody>
        </p:sp>
        <p:sp>
          <p:nvSpPr>
            <p:cNvPr id="53" name="모서리가 둥근 직사각형 33">
              <a:extLst>
                <a:ext uri="{FF2B5EF4-FFF2-40B4-BE49-F238E27FC236}">
                  <a16:creationId xmlns:a16="http://schemas.microsoft.com/office/drawing/2014/main" id="{D23787DD-514A-AC4F-9801-FDBE47E1BD67}"/>
                </a:ext>
              </a:extLst>
            </p:cNvPr>
            <p:cNvSpPr/>
            <p:nvPr/>
          </p:nvSpPr>
          <p:spPr>
            <a:xfrm>
              <a:off x="3128704" y="3747687"/>
              <a:ext cx="1080000" cy="43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역투영</a:t>
              </a:r>
              <a:endPara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54" name="모서리가 둥근 직사각형 33">
              <a:extLst>
                <a:ext uri="{FF2B5EF4-FFF2-40B4-BE49-F238E27FC236}">
                  <a16:creationId xmlns:a16="http://schemas.microsoft.com/office/drawing/2014/main" id="{DB2A9252-530A-0E4D-BAAD-2BC25B85E4B8}"/>
                </a:ext>
              </a:extLst>
            </p:cNvPr>
            <p:cNvSpPr/>
            <p:nvPr/>
          </p:nvSpPr>
          <p:spPr>
            <a:xfrm>
              <a:off x="1957574" y="4678435"/>
              <a:ext cx="1080000" cy="432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서버전송</a:t>
              </a:r>
            </a:p>
          </p:txBody>
        </p:sp>
        <p:sp>
          <p:nvSpPr>
            <p:cNvPr id="55" name="모서리가 둥근 직사각형 33">
              <a:extLst>
                <a:ext uri="{FF2B5EF4-FFF2-40B4-BE49-F238E27FC236}">
                  <a16:creationId xmlns:a16="http://schemas.microsoft.com/office/drawing/2014/main" id="{B8120CF4-160B-3646-A231-D1DEEE26D9E0}"/>
                </a:ext>
              </a:extLst>
            </p:cNvPr>
            <p:cNvSpPr/>
            <p:nvPr/>
          </p:nvSpPr>
          <p:spPr>
            <a:xfrm>
              <a:off x="3128704" y="4678435"/>
              <a:ext cx="1080000" cy="432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그래프분석</a:t>
              </a:r>
            </a:p>
          </p:txBody>
        </p:sp>
      </p:grpSp>
      <p:sp>
        <p:nvSpPr>
          <p:cNvPr id="59" name="모서리가 둥근 직사각형 2">
            <a:extLst>
              <a:ext uri="{FF2B5EF4-FFF2-40B4-BE49-F238E27FC236}">
                <a16:creationId xmlns:a16="http://schemas.microsoft.com/office/drawing/2014/main" id="{263DE878-0D98-ED42-A876-6EC740B8C1CE}"/>
              </a:ext>
            </a:extLst>
          </p:cNvPr>
          <p:cNvSpPr/>
          <p:nvPr/>
        </p:nvSpPr>
        <p:spPr>
          <a:xfrm>
            <a:off x="798393" y="2070353"/>
            <a:ext cx="2486029" cy="4531459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133E2E-0F6D-C441-BC0D-0FFD4801D031}"/>
              </a:ext>
            </a:extLst>
          </p:cNvPr>
          <p:cNvGrpSpPr/>
          <p:nvPr/>
        </p:nvGrpSpPr>
        <p:grpSpPr>
          <a:xfrm>
            <a:off x="1039140" y="1614708"/>
            <a:ext cx="2017829" cy="576969"/>
            <a:chOff x="6487907" y="1992890"/>
            <a:chExt cx="3846114" cy="57696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5A2032E-A324-164B-A11E-3B18CD3EAD6A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1D108C9-F8EB-9C48-8FE9-33016CEFF22E}"/>
                  </a:ext>
                </a:extLst>
              </p:cNvPr>
              <p:cNvSpPr/>
              <p:nvPr/>
            </p:nvSpPr>
            <p:spPr>
              <a:xfrm>
                <a:off x="5723391" y="4713010"/>
                <a:ext cx="1588833" cy="154635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34001F2-79B0-B34D-A8E2-951D5721EF56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7F0C63E-7F74-0F48-BBDD-259AC0FC9AED}"/>
                </a:ext>
              </a:extLst>
            </p:cNvPr>
            <p:cNvGrpSpPr/>
            <p:nvPr/>
          </p:nvGrpSpPr>
          <p:grpSpPr>
            <a:xfrm>
              <a:off x="7075974" y="1992890"/>
              <a:ext cx="3258047" cy="576969"/>
              <a:chOff x="7075974" y="1988266"/>
              <a:chExt cx="3258047" cy="576969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9D254FE-F639-DE47-805E-4161983B0115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3258047" cy="57234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36000" tIns="36000" rIns="36000" bIns="72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Arduino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188008D-3336-CD40-B5D9-EFD3F812A068}"/>
                  </a:ext>
                </a:extLst>
              </p:cNvPr>
              <p:cNvSpPr/>
              <p:nvPr/>
            </p:nvSpPr>
            <p:spPr>
              <a:xfrm>
                <a:off x="7075974" y="1988266"/>
                <a:ext cx="3258047" cy="572345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36000" tIns="36000" rIns="36000" bIns="72000" rtlCol="0" anchor="b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Arduino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</p:grpSp>
      </p:grpSp>
      <p:pic>
        <p:nvPicPr>
          <p:cNvPr id="67" name="Picture 6" descr="arduino pngì ëí ì´ë¯¸ì§ ê²ìê²°ê³¼">
            <a:extLst>
              <a:ext uri="{FF2B5EF4-FFF2-40B4-BE49-F238E27FC236}">
                <a16:creationId xmlns:a16="http://schemas.microsoft.com/office/drawing/2014/main" id="{FEA3CF24-82A9-2A48-A6DD-F4FA0918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93" y="1778358"/>
            <a:ext cx="376877" cy="33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9428C8-8B7B-B445-BA04-77318BC1F9BE}"/>
              </a:ext>
            </a:extLst>
          </p:cNvPr>
          <p:cNvGrpSpPr/>
          <p:nvPr/>
        </p:nvGrpSpPr>
        <p:grpSpPr>
          <a:xfrm>
            <a:off x="1129063" y="2623009"/>
            <a:ext cx="1848325" cy="1307451"/>
            <a:chOff x="1610655" y="5281470"/>
            <a:chExt cx="2502466" cy="1307451"/>
          </a:xfrm>
        </p:grpSpPr>
        <p:sp>
          <p:nvSpPr>
            <p:cNvPr id="69" name="사각형: 둥근 위쪽 모서리 207">
              <a:extLst>
                <a:ext uri="{FF2B5EF4-FFF2-40B4-BE49-F238E27FC236}">
                  <a16:creationId xmlns:a16="http://schemas.microsoft.com/office/drawing/2014/main" id="{1224ED89-D15D-4542-8FC4-E8AD9DB3081C}"/>
                </a:ext>
              </a:extLst>
            </p:cNvPr>
            <p:cNvSpPr/>
            <p:nvPr/>
          </p:nvSpPr>
          <p:spPr>
            <a:xfrm>
              <a:off x="1610655" y="5281470"/>
              <a:ext cx="2502466" cy="454895"/>
            </a:xfrm>
            <a:prstGeom prst="round2SameRect">
              <a:avLst>
                <a:gd name="adj1" fmla="val 13317"/>
                <a:gd name="adj2" fmla="val 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모서리가 둥근 직사각형 33">
              <a:extLst>
                <a:ext uri="{FF2B5EF4-FFF2-40B4-BE49-F238E27FC236}">
                  <a16:creationId xmlns:a16="http://schemas.microsoft.com/office/drawing/2014/main" id="{AED76382-26C9-D54C-9D78-00FE0F82B3C9}"/>
                </a:ext>
              </a:extLst>
            </p:cNvPr>
            <p:cNvSpPr/>
            <p:nvPr/>
          </p:nvSpPr>
          <p:spPr>
            <a:xfrm>
              <a:off x="1610655" y="5281471"/>
              <a:ext cx="2502466" cy="1307450"/>
            </a:xfrm>
            <a:prstGeom prst="roundRect">
              <a:avLst>
                <a:gd name="adj" fmla="val 4415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08E397-6835-8B42-BD95-BFCCD67960B4}"/>
                </a:ext>
              </a:extLst>
            </p:cNvPr>
            <p:cNvSpPr txBox="1"/>
            <p:nvPr/>
          </p:nvSpPr>
          <p:spPr>
            <a:xfrm>
              <a:off x="1679111" y="5330089"/>
              <a:ext cx="2365555" cy="28814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어항 환경 측정</a:t>
              </a:r>
              <a:r>
                <a:rPr lang="en-US" altLang="ko-KR" sz="1400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모듈</a:t>
              </a:r>
            </a:p>
          </p:txBody>
        </p:sp>
      </p:grpSp>
      <p:sp>
        <p:nvSpPr>
          <p:cNvPr id="72" name="모서리가 둥근 직사각형 33">
            <a:extLst>
              <a:ext uri="{FF2B5EF4-FFF2-40B4-BE49-F238E27FC236}">
                <a16:creationId xmlns:a16="http://schemas.microsoft.com/office/drawing/2014/main" id="{A6760179-B7BE-9048-BBD1-78FA243931ED}"/>
              </a:ext>
            </a:extLst>
          </p:cNvPr>
          <p:cNvSpPr/>
          <p:nvPr/>
        </p:nvSpPr>
        <p:spPr>
          <a:xfrm>
            <a:off x="1194487" y="3092232"/>
            <a:ext cx="1728748" cy="347245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 센서</a:t>
            </a:r>
          </a:p>
        </p:txBody>
      </p:sp>
      <p:sp>
        <p:nvSpPr>
          <p:cNvPr id="73" name="모서리가 둥근 직사각형 33">
            <a:extLst>
              <a:ext uri="{FF2B5EF4-FFF2-40B4-BE49-F238E27FC236}">
                <a16:creationId xmlns:a16="http://schemas.microsoft.com/office/drawing/2014/main" id="{928E9E7D-C8EF-0A4D-AA8E-CA0D38AFEC01}"/>
              </a:ext>
            </a:extLst>
          </p:cNvPr>
          <p:cNvSpPr/>
          <p:nvPr/>
        </p:nvSpPr>
        <p:spPr>
          <a:xfrm>
            <a:off x="1194487" y="3511297"/>
            <a:ext cx="1728747" cy="347245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센서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3CE03AB-897D-DB40-92D3-2300CAD53229}"/>
              </a:ext>
            </a:extLst>
          </p:cNvPr>
          <p:cNvGrpSpPr/>
          <p:nvPr/>
        </p:nvGrpSpPr>
        <p:grpSpPr>
          <a:xfrm>
            <a:off x="1129063" y="4532709"/>
            <a:ext cx="1848325" cy="1307451"/>
            <a:chOff x="1610655" y="5281470"/>
            <a:chExt cx="2502466" cy="1307451"/>
          </a:xfrm>
        </p:grpSpPr>
        <p:sp>
          <p:nvSpPr>
            <p:cNvPr id="75" name="사각형: 둥근 위쪽 모서리 213">
              <a:extLst>
                <a:ext uri="{FF2B5EF4-FFF2-40B4-BE49-F238E27FC236}">
                  <a16:creationId xmlns:a16="http://schemas.microsoft.com/office/drawing/2014/main" id="{457E5EB8-EF40-5943-B467-0B357390B212}"/>
                </a:ext>
              </a:extLst>
            </p:cNvPr>
            <p:cNvSpPr/>
            <p:nvPr/>
          </p:nvSpPr>
          <p:spPr>
            <a:xfrm>
              <a:off x="1610655" y="5281470"/>
              <a:ext cx="2502466" cy="454895"/>
            </a:xfrm>
            <a:prstGeom prst="round2SameRect">
              <a:avLst>
                <a:gd name="adj1" fmla="val 13317"/>
                <a:gd name="adj2" fmla="val 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33">
              <a:extLst>
                <a:ext uri="{FF2B5EF4-FFF2-40B4-BE49-F238E27FC236}">
                  <a16:creationId xmlns:a16="http://schemas.microsoft.com/office/drawing/2014/main" id="{0CD1CE4C-97E4-EF46-9DA9-C60D45031421}"/>
                </a:ext>
              </a:extLst>
            </p:cNvPr>
            <p:cNvSpPr/>
            <p:nvPr/>
          </p:nvSpPr>
          <p:spPr>
            <a:xfrm>
              <a:off x="1610655" y="5281471"/>
              <a:ext cx="2502466" cy="1307450"/>
            </a:xfrm>
            <a:prstGeom prst="roundRect">
              <a:avLst>
                <a:gd name="adj" fmla="val 4415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E5E6B05-D8D3-A742-BCA3-874A31C5B1F8}"/>
                </a:ext>
              </a:extLst>
            </p:cNvPr>
            <p:cNvSpPr txBox="1"/>
            <p:nvPr/>
          </p:nvSpPr>
          <p:spPr>
            <a:xfrm>
              <a:off x="1679111" y="5330089"/>
              <a:ext cx="2365555" cy="34970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통신</a:t>
              </a:r>
              <a:r>
                <a:rPr lang="en-US" altLang="ko-KR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모듈</a:t>
              </a:r>
            </a:p>
          </p:txBody>
        </p:sp>
      </p:grpSp>
      <p:sp>
        <p:nvSpPr>
          <p:cNvPr id="78" name="모서리가 둥근 직사각형 33">
            <a:extLst>
              <a:ext uri="{FF2B5EF4-FFF2-40B4-BE49-F238E27FC236}">
                <a16:creationId xmlns:a16="http://schemas.microsoft.com/office/drawing/2014/main" id="{8AA85924-64CC-494D-B2D3-70EE456C6F88}"/>
              </a:ext>
            </a:extLst>
          </p:cNvPr>
          <p:cNvSpPr/>
          <p:nvPr/>
        </p:nvSpPr>
        <p:spPr>
          <a:xfrm>
            <a:off x="1180270" y="5033699"/>
            <a:ext cx="1739736" cy="347245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 데이터 전송</a:t>
            </a:r>
          </a:p>
        </p:txBody>
      </p:sp>
      <p:sp>
        <p:nvSpPr>
          <p:cNvPr id="79" name="모서리가 둥근 직사각형 33">
            <a:extLst>
              <a:ext uri="{FF2B5EF4-FFF2-40B4-BE49-F238E27FC236}">
                <a16:creationId xmlns:a16="http://schemas.microsoft.com/office/drawing/2014/main" id="{2836F2E7-073B-9F45-B91D-248DCEABF6CB}"/>
              </a:ext>
            </a:extLst>
          </p:cNvPr>
          <p:cNvSpPr/>
          <p:nvPr/>
        </p:nvSpPr>
        <p:spPr>
          <a:xfrm>
            <a:off x="1180270" y="5429904"/>
            <a:ext cx="1739735" cy="347245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데이터 전송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84AE11B-4BF3-B04E-A568-A5D8C93712B7}"/>
              </a:ext>
            </a:extLst>
          </p:cNvPr>
          <p:cNvGrpSpPr/>
          <p:nvPr/>
        </p:nvGrpSpPr>
        <p:grpSpPr>
          <a:xfrm>
            <a:off x="8891273" y="3026769"/>
            <a:ext cx="2391631" cy="2412296"/>
            <a:chOff x="1475224" y="2049562"/>
            <a:chExt cx="2391631" cy="2412296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DECE030-7001-3245-93EF-C0C1E4356FDE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412296"/>
              <a:chOff x="1610655" y="2748991"/>
              <a:chExt cx="2502466" cy="2412296"/>
            </a:xfrm>
          </p:grpSpPr>
          <p:sp>
            <p:nvSpPr>
              <p:cNvPr id="83" name="사각형: 둥근 위쪽 모서리 226">
                <a:extLst>
                  <a:ext uri="{FF2B5EF4-FFF2-40B4-BE49-F238E27FC236}">
                    <a16:creationId xmlns:a16="http://schemas.microsoft.com/office/drawing/2014/main" id="{A93AD0BA-7ACE-5F44-B138-FE2F204414C6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33">
                <a:extLst>
                  <a:ext uri="{FF2B5EF4-FFF2-40B4-BE49-F238E27FC236}">
                    <a16:creationId xmlns:a16="http://schemas.microsoft.com/office/drawing/2014/main" id="{459D7D6D-61A2-F146-B700-9C345CE46B4B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290ED2D-94F3-C945-984A-2FEEE036DD5D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시각화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sp>
          <p:nvSpPr>
            <p:cNvPr id="82" name="모서리가 둥근 직사각형 33">
              <a:extLst>
                <a:ext uri="{FF2B5EF4-FFF2-40B4-BE49-F238E27FC236}">
                  <a16:creationId xmlns:a16="http://schemas.microsoft.com/office/drawing/2014/main" id="{6AFE64EA-2079-7242-ACF0-5B028AD5806B}"/>
                </a:ext>
              </a:extLst>
            </p:cNvPr>
            <p:cNvSpPr/>
            <p:nvPr/>
          </p:nvSpPr>
          <p:spPr>
            <a:xfrm>
              <a:off x="1567229" y="2553076"/>
              <a:ext cx="910670" cy="18243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6350">
              <a:solidFill>
                <a:srgbClr val="7F8C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데이터 그래프화</a:t>
              </a:r>
            </a:p>
          </p:txBody>
        </p:sp>
      </p:grpSp>
      <p:sp>
        <p:nvSpPr>
          <p:cNvPr id="86" name="모서리가 둥근 직사각형 33">
            <a:extLst>
              <a:ext uri="{FF2B5EF4-FFF2-40B4-BE49-F238E27FC236}">
                <a16:creationId xmlns:a16="http://schemas.microsoft.com/office/drawing/2014/main" id="{B47537FA-F21F-534F-ACE9-C5D93AF1E218}"/>
              </a:ext>
            </a:extLst>
          </p:cNvPr>
          <p:cNvSpPr/>
          <p:nvPr/>
        </p:nvSpPr>
        <p:spPr>
          <a:xfrm>
            <a:off x="10048426" y="3531228"/>
            <a:ext cx="1080000" cy="1824368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실시간 영상</a:t>
            </a:r>
            <a:endParaRPr lang="en-US" altLang="ko-KR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스트리밍 출력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464D187-EC53-9B4B-8BB6-2988D025CF2A}"/>
              </a:ext>
            </a:extLst>
          </p:cNvPr>
          <p:cNvGrpSpPr/>
          <p:nvPr/>
        </p:nvGrpSpPr>
        <p:grpSpPr>
          <a:xfrm>
            <a:off x="7191217" y="3017607"/>
            <a:ext cx="1369371" cy="2412297"/>
            <a:chOff x="6973977" y="2748990"/>
            <a:chExt cx="1369371" cy="2412297"/>
          </a:xfrm>
        </p:grpSpPr>
        <p:sp>
          <p:nvSpPr>
            <p:cNvPr id="88" name="사각형: 둥근 위쪽 모서리 237">
              <a:extLst>
                <a:ext uri="{FF2B5EF4-FFF2-40B4-BE49-F238E27FC236}">
                  <a16:creationId xmlns:a16="http://schemas.microsoft.com/office/drawing/2014/main" id="{1033C6C1-C70B-4A4A-B1F9-2848A3F65234}"/>
                </a:ext>
              </a:extLst>
            </p:cNvPr>
            <p:cNvSpPr/>
            <p:nvPr/>
          </p:nvSpPr>
          <p:spPr>
            <a:xfrm>
              <a:off x="6973977" y="2748990"/>
              <a:ext cx="1369371" cy="454895"/>
            </a:xfrm>
            <a:prstGeom prst="round2SameRect">
              <a:avLst>
                <a:gd name="adj1" fmla="val 10804"/>
                <a:gd name="adj2" fmla="val 0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33">
              <a:extLst>
                <a:ext uri="{FF2B5EF4-FFF2-40B4-BE49-F238E27FC236}">
                  <a16:creationId xmlns:a16="http://schemas.microsoft.com/office/drawing/2014/main" id="{1AD36820-138C-C34B-BD53-02C3996D79ED}"/>
                </a:ext>
              </a:extLst>
            </p:cNvPr>
            <p:cNvSpPr/>
            <p:nvPr/>
          </p:nvSpPr>
          <p:spPr>
            <a:xfrm>
              <a:off x="6973977" y="2748992"/>
              <a:ext cx="1369371" cy="2412295"/>
            </a:xfrm>
            <a:prstGeom prst="roundRect">
              <a:avLst>
                <a:gd name="adj" fmla="val 4415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1" name="모서리가 둥근 직사각형 33">
            <a:extLst>
              <a:ext uri="{FF2B5EF4-FFF2-40B4-BE49-F238E27FC236}">
                <a16:creationId xmlns:a16="http://schemas.microsoft.com/office/drawing/2014/main" id="{43F4484C-D703-7D47-9A07-5AECE356768E}"/>
              </a:ext>
            </a:extLst>
          </p:cNvPr>
          <p:cNvSpPr/>
          <p:nvPr/>
        </p:nvSpPr>
        <p:spPr>
          <a:xfrm>
            <a:off x="7274325" y="3536901"/>
            <a:ext cx="1197843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물고기 위치 데이터 수신</a:t>
            </a:r>
          </a:p>
        </p:txBody>
      </p:sp>
      <p:sp>
        <p:nvSpPr>
          <p:cNvPr id="92" name="모서리가 둥근 직사각형 33">
            <a:extLst>
              <a:ext uri="{FF2B5EF4-FFF2-40B4-BE49-F238E27FC236}">
                <a16:creationId xmlns:a16="http://schemas.microsoft.com/office/drawing/2014/main" id="{B3F85352-BB22-D148-8CDD-A1F4D87C3B5F}"/>
              </a:ext>
            </a:extLst>
          </p:cNvPr>
          <p:cNvSpPr/>
          <p:nvPr/>
        </p:nvSpPr>
        <p:spPr>
          <a:xfrm>
            <a:off x="7274325" y="4004522"/>
            <a:ext cx="1197843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어항 실시간 영상 수신</a:t>
            </a:r>
          </a:p>
        </p:txBody>
      </p:sp>
      <p:sp>
        <p:nvSpPr>
          <p:cNvPr id="93" name="모서리가 둥근 직사각형 33">
            <a:extLst>
              <a:ext uri="{FF2B5EF4-FFF2-40B4-BE49-F238E27FC236}">
                <a16:creationId xmlns:a16="http://schemas.microsoft.com/office/drawing/2014/main" id="{F7A15D5B-9F87-1A4A-9D1F-F2A397A962D8}"/>
              </a:ext>
            </a:extLst>
          </p:cNvPr>
          <p:cNvSpPr/>
          <p:nvPr/>
        </p:nvSpPr>
        <p:spPr>
          <a:xfrm>
            <a:off x="7274325" y="4472143"/>
            <a:ext cx="1197843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 데이터 수신</a:t>
            </a:r>
          </a:p>
        </p:txBody>
      </p:sp>
      <p:sp>
        <p:nvSpPr>
          <p:cNvPr id="94" name="모서리가 둥근 직사각형 33">
            <a:extLst>
              <a:ext uri="{FF2B5EF4-FFF2-40B4-BE49-F238E27FC236}">
                <a16:creationId xmlns:a16="http://schemas.microsoft.com/office/drawing/2014/main" id="{CC0A1892-447E-E747-82D9-04509D65E49F}"/>
              </a:ext>
            </a:extLst>
          </p:cNvPr>
          <p:cNvSpPr/>
          <p:nvPr/>
        </p:nvSpPr>
        <p:spPr>
          <a:xfrm>
            <a:off x="7274325" y="4939765"/>
            <a:ext cx="1197843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데이터 수신</a:t>
            </a:r>
          </a:p>
        </p:txBody>
      </p:sp>
      <p:pic>
        <p:nvPicPr>
          <p:cNvPr id="95" name="Picture 4" descr="android pngì ëí ì´ë¯¸ì§ ê²ìê²°ê³¼">
            <a:extLst>
              <a:ext uri="{FF2B5EF4-FFF2-40B4-BE49-F238E27FC236}">
                <a16:creationId xmlns:a16="http://schemas.microsoft.com/office/drawing/2014/main" id="{A51A5A55-13B7-5548-B7D9-E21EFFF1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23" y="1570607"/>
            <a:ext cx="488016" cy="4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40CA256A-CF51-DE43-9E7C-75CFC62D8156}"/>
              </a:ext>
            </a:extLst>
          </p:cNvPr>
          <p:cNvCxnSpPr>
            <a:cxnSpLocks/>
            <a:stCxn id="76" idx="2"/>
            <a:endCxn id="40" idx="1"/>
          </p:cNvCxnSpPr>
          <p:nvPr/>
        </p:nvCxnSpPr>
        <p:spPr>
          <a:xfrm>
            <a:off x="2053226" y="5840160"/>
            <a:ext cx="1881051" cy="470167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71FB3F3-43FF-AA44-8B80-165D244BFB9D}"/>
              </a:ext>
            </a:extLst>
          </p:cNvPr>
          <p:cNvCxnSpPr>
            <a:cxnSpLocks/>
            <a:stCxn id="70" idx="2"/>
            <a:endCxn id="77" idx="0"/>
          </p:cNvCxnSpPr>
          <p:nvPr/>
        </p:nvCxnSpPr>
        <p:spPr>
          <a:xfrm>
            <a:off x="2053226" y="3930460"/>
            <a:ext cx="0" cy="650868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156">
            <a:extLst>
              <a:ext uri="{FF2B5EF4-FFF2-40B4-BE49-F238E27FC236}">
                <a16:creationId xmlns:a16="http://schemas.microsoft.com/office/drawing/2014/main" id="{C8660AE5-95B5-2142-9E3A-1A93DAE752B5}"/>
              </a:ext>
            </a:extLst>
          </p:cNvPr>
          <p:cNvCxnSpPr>
            <a:cxnSpLocks/>
            <a:stCxn id="57" idx="1"/>
            <a:endCxn id="38" idx="1"/>
          </p:cNvCxnSpPr>
          <p:nvPr/>
        </p:nvCxnSpPr>
        <p:spPr>
          <a:xfrm rot="10800000" flipH="1" flipV="1">
            <a:off x="3914281" y="3409057"/>
            <a:ext cx="14863" cy="2447043"/>
          </a:xfrm>
          <a:prstGeom prst="bentConnector3">
            <a:avLst>
              <a:gd name="adj1" fmla="val -1538048"/>
            </a:avLst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B5BE07F-6D2C-9248-8E8F-47B50838DAA0}"/>
              </a:ext>
            </a:extLst>
          </p:cNvPr>
          <p:cNvCxnSpPr>
            <a:cxnSpLocks/>
            <a:stCxn id="32" idx="3"/>
            <a:endCxn id="89" idx="1"/>
          </p:cNvCxnSpPr>
          <p:nvPr/>
        </p:nvCxnSpPr>
        <p:spPr>
          <a:xfrm flipV="1">
            <a:off x="6297008" y="4223757"/>
            <a:ext cx="894209" cy="1388390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94494704-0BD5-2A42-A8F0-9FCC4C5C9723}"/>
              </a:ext>
            </a:extLst>
          </p:cNvPr>
          <p:cNvCxnSpPr>
            <a:cxnSpLocks/>
            <a:stCxn id="89" idx="3"/>
            <a:endCxn id="84" idx="1"/>
          </p:cNvCxnSpPr>
          <p:nvPr/>
        </p:nvCxnSpPr>
        <p:spPr>
          <a:xfrm>
            <a:off x="8560588" y="4223757"/>
            <a:ext cx="330685" cy="9161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A0F2C5F-593E-4244-90D2-C663252CDB18}"/>
              </a:ext>
            </a:extLst>
          </p:cNvPr>
          <p:cNvSpPr txBox="1"/>
          <p:nvPr/>
        </p:nvSpPr>
        <p:spPr>
          <a:xfrm>
            <a:off x="7343337" y="3107099"/>
            <a:ext cx="1286263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통신</a:t>
            </a:r>
            <a:r>
              <a:rPr lang="en-US" altLang="ko-KR" dirty="0">
                <a:solidFill>
                  <a:schemeClr val="bg1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Ubuntu" panose="020B0504030602030204" pitchFamily="34" charset="0"/>
                <a:ea typeface="나눔바른고딕" panose="020B0603020101020101" pitchFamily="50" charset="-127"/>
                <a:cs typeface="맑은 고딕 Semilight" panose="020B0502040204020203" pitchFamily="50" charset="-127"/>
              </a:rPr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342370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67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Object Tracking</a:t>
            </a:r>
            <a:endParaRPr lang="ko-KR" altLang="en-US" sz="24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6D251D-7841-984F-924A-02841F452500}"/>
              </a:ext>
            </a:extLst>
          </p:cNvPr>
          <p:cNvGrpSpPr/>
          <p:nvPr/>
        </p:nvGrpSpPr>
        <p:grpSpPr>
          <a:xfrm>
            <a:off x="1440718" y="1928791"/>
            <a:ext cx="2391631" cy="2412296"/>
            <a:chOff x="1610655" y="2748991"/>
            <a:chExt cx="2502466" cy="2412296"/>
          </a:xfrm>
        </p:grpSpPr>
        <p:sp>
          <p:nvSpPr>
            <p:cNvPr id="20" name="사각형: 둥근 위쪽 모서리 59">
              <a:extLst>
                <a:ext uri="{FF2B5EF4-FFF2-40B4-BE49-F238E27FC236}">
                  <a16:creationId xmlns:a16="http://schemas.microsoft.com/office/drawing/2014/main" id="{DA52D555-81D2-0845-A1FD-7589DCB6CFEC}"/>
                </a:ext>
              </a:extLst>
            </p:cNvPr>
            <p:cNvSpPr/>
            <p:nvPr/>
          </p:nvSpPr>
          <p:spPr>
            <a:xfrm>
              <a:off x="1610655" y="2748991"/>
              <a:ext cx="2502466" cy="454895"/>
            </a:xfrm>
            <a:prstGeom prst="round2SameRect">
              <a:avLst>
                <a:gd name="adj1" fmla="val 22251"/>
                <a:gd name="adj2" fmla="val 0"/>
              </a:avLst>
            </a:prstGeom>
            <a:solidFill>
              <a:srgbClr val="C0392B">
                <a:alpha val="69804"/>
              </a:srgbClr>
            </a:solidFill>
            <a:ln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33">
              <a:extLst>
                <a:ext uri="{FF2B5EF4-FFF2-40B4-BE49-F238E27FC236}">
                  <a16:creationId xmlns:a16="http://schemas.microsoft.com/office/drawing/2014/main" id="{487BF285-F241-1342-A422-46048AE59052}"/>
                </a:ext>
              </a:extLst>
            </p:cNvPr>
            <p:cNvSpPr/>
            <p:nvPr/>
          </p:nvSpPr>
          <p:spPr>
            <a:xfrm>
              <a:off x="1610655" y="2748992"/>
              <a:ext cx="2502466" cy="2412295"/>
            </a:xfrm>
            <a:prstGeom prst="roundRect">
              <a:avLst>
                <a:gd name="adj" fmla="val 4415"/>
              </a:avLst>
            </a:prstGeom>
            <a:noFill/>
            <a:ln w="19050"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445BE1-8648-7A49-846A-4256B3D9360B}"/>
                </a:ext>
              </a:extLst>
            </p:cNvPr>
            <p:cNvSpPr txBox="1"/>
            <p:nvPr/>
          </p:nvSpPr>
          <p:spPr>
            <a:xfrm>
              <a:off x="1679111" y="2797611"/>
              <a:ext cx="2365555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객체 추적 모듈</a:t>
              </a:r>
            </a:p>
          </p:txBody>
        </p:sp>
      </p:grpSp>
      <p:sp>
        <p:nvSpPr>
          <p:cNvPr id="26" name="모서리가 둥근 직사각형 33">
            <a:extLst>
              <a:ext uri="{FF2B5EF4-FFF2-40B4-BE49-F238E27FC236}">
                <a16:creationId xmlns:a16="http://schemas.microsoft.com/office/drawing/2014/main" id="{879EAB30-B8A6-9E41-AA45-2D67065EB222}"/>
              </a:ext>
            </a:extLst>
          </p:cNvPr>
          <p:cNvSpPr/>
          <p:nvPr/>
        </p:nvSpPr>
        <p:spPr>
          <a:xfrm>
            <a:off x="1518080" y="2432305"/>
            <a:ext cx="1080000" cy="432000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영상입력</a:t>
            </a:r>
          </a:p>
        </p:txBody>
      </p:sp>
      <p:sp>
        <p:nvSpPr>
          <p:cNvPr id="27" name="모서리가 둥근 직사각형 33">
            <a:extLst>
              <a:ext uri="{FF2B5EF4-FFF2-40B4-BE49-F238E27FC236}">
                <a16:creationId xmlns:a16="http://schemas.microsoft.com/office/drawing/2014/main" id="{2F6E4A3B-255C-9A4C-BACC-0B338398EA8E}"/>
              </a:ext>
            </a:extLst>
          </p:cNvPr>
          <p:cNvSpPr/>
          <p:nvPr/>
        </p:nvSpPr>
        <p:spPr>
          <a:xfrm>
            <a:off x="1518080" y="2901608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Hue</a:t>
            </a: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값 변환</a:t>
            </a:r>
          </a:p>
        </p:txBody>
      </p:sp>
      <p:sp>
        <p:nvSpPr>
          <p:cNvPr id="28" name="모서리가 둥근 직사각형 33">
            <a:extLst>
              <a:ext uri="{FF2B5EF4-FFF2-40B4-BE49-F238E27FC236}">
                <a16:creationId xmlns:a16="http://schemas.microsoft.com/office/drawing/2014/main" id="{BC8A1671-A01A-B345-8EC8-9F6A542B1C73}"/>
              </a:ext>
            </a:extLst>
          </p:cNvPr>
          <p:cNvSpPr/>
          <p:nvPr/>
        </p:nvSpPr>
        <p:spPr>
          <a:xfrm>
            <a:off x="2674986" y="2432305"/>
            <a:ext cx="1080000" cy="432000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</a:t>
            </a:r>
          </a:p>
        </p:txBody>
      </p:sp>
      <p:sp>
        <p:nvSpPr>
          <p:cNvPr id="29" name="모서리가 둥근 직사각형 33">
            <a:extLst>
              <a:ext uri="{FF2B5EF4-FFF2-40B4-BE49-F238E27FC236}">
                <a16:creationId xmlns:a16="http://schemas.microsoft.com/office/drawing/2014/main" id="{F0E98C77-D39B-C54C-AC32-2F6142344548}"/>
              </a:ext>
            </a:extLst>
          </p:cNvPr>
          <p:cNvSpPr/>
          <p:nvPr/>
        </p:nvSpPr>
        <p:spPr>
          <a:xfrm>
            <a:off x="2674986" y="2901608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역투영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모서리가 둥근 직사각형 33">
            <a:extLst>
              <a:ext uri="{FF2B5EF4-FFF2-40B4-BE49-F238E27FC236}">
                <a16:creationId xmlns:a16="http://schemas.microsoft.com/office/drawing/2014/main" id="{CA5AB2C4-5AEB-9E47-A826-6900B449DA24}"/>
              </a:ext>
            </a:extLst>
          </p:cNvPr>
          <p:cNvSpPr/>
          <p:nvPr/>
        </p:nvSpPr>
        <p:spPr>
          <a:xfrm>
            <a:off x="1518080" y="3370911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객체추적</a:t>
            </a:r>
          </a:p>
        </p:txBody>
      </p:sp>
      <p:sp>
        <p:nvSpPr>
          <p:cNvPr id="31" name="모서리가 둥근 직사각형 33">
            <a:extLst>
              <a:ext uri="{FF2B5EF4-FFF2-40B4-BE49-F238E27FC236}">
                <a16:creationId xmlns:a16="http://schemas.microsoft.com/office/drawing/2014/main" id="{6431FE26-0FE0-4747-8E4B-73A9A6120536}"/>
              </a:ext>
            </a:extLst>
          </p:cNvPr>
          <p:cNvSpPr/>
          <p:nvPr/>
        </p:nvSpPr>
        <p:spPr>
          <a:xfrm>
            <a:off x="2674986" y="3370911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객체마킹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590AC3FD-FA48-274C-A6B5-C61398ABFF23}"/>
              </a:ext>
            </a:extLst>
          </p:cNvPr>
          <p:cNvSpPr/>
          <p:nvPr/>
        </p:nvSpPr>
        <p:spPr>
          <a:xfrm>
            <a:off x="1518080" y="3840214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서버전송</a:t>
            </a:r>
          </a:p>
        </p:txBody>
      </p:sp>
      <p:sp>
        <p:nvSpPr>
          <p:cNvPr id="33" name="모서리가 둥근 직사각형 33">
            <a:extLst>
              <a:ext uri="{FF2B5EF4-FFF2-40B4-BE49-F238E27FC236}">
                <a16:creationId xmlns:a16="http://schemas.microsoft.com/office/drawing/2014/main" id="{4BE4B2F8-B242-184E-AA9D-2FCE5C579619}"/>
              </a:ext>
            </a:extLst>
          </p:cNvPr>
          <p:cNvSpPr/>
          <p:nvPr/>
        </p:nvSpPr>
        <p:spPr>
          <a:xfrm>
            <a:off x="2674986" y="3840214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그래프분석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EDE85303-A2BC-AD4C-AB54-42C202F7D605}"/>
              </a:ext>
            </a:extLst>
          </p:cNvPr>
          <p:cNvSpPr txBox="1">
            <a:spLocks/>
          </p:cNvSpPr>
          <p:nvPr/>
        </p:nvSpPr>
        <p:spPr>
          <a:xfrm>
            <a:off x="4292823" y="2008666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파이카메라를 통해 입력 받은 어항 내부의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sz="5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300" dirty="0">
                <a:solidFill>
                  <a:prstClr val="black"/>
                </a:solidFill>
              </a:rPr>
              <a:t>*</a:t>
            </a:r>
            <a:r>
              <a:rPr lang="ko-KR" altLang="en-US" sz="1300" dirty="0">
                <a:solidFill>
                  <a:prstClr val="black"/>
                </a:solidFill>
              </a:rPr>
              <a:t>어항의 위치 </a:t>
            </a:r>
            <a:r>
              <a:rPr lang="en-US" altLang="ko-KR" sz="1300" dirty="0">
                <a:solidFill>
                  <a:prstClr val="black"/>
                </a:solidFill>
              </a:rPr>
              <a:t>: </a:t>
            </a:r>
            <a:r>
              <a:rPr lang="ko-KR" altLang="en-US" sz="1300" dirty="0">
                <a:solidFill>
                  <a:prstClr val="black"/>
                </a:solidFill>
              </a:rPr>
              <a:t>어항 내부가 전부 보일 수 있는 어항의 </a:t>
            </a:r>
            <a:r>
              <a:rPr lang="ko-KR" altLang="en-US" sz="1300" dirty="0" err="1">
                <a:solidFill>
                  <a:prstClr val="black"/>
                </a:solidFill>
              </a:rPr>
              <a:t>전면부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입력된 영상에서 추적할 객체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물고기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관심영역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(ROI)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설정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endParaRPr lang="en-US" altLang="ko-KR" sz="600" dirty="0">
              <a:solidFill>
                <a:prstClr val="black"/>
              </a:solidFill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300" dirty="0">
                <a:solidFill>
                  <a:prstClr val="black"/>
                </a:solidFill>
              </a:rPr>
              <a:t>*</a:t>
            </a:r>
            <a:r>
              <a:rPr lang="ko-KR" altLang="en-US" sz="1300" dirty="0">
                <a:solidFill>
                  <a:prstClr val="black"/>
                </a:solidFill>
              </a:rPr>
              <a:t>영상에서 자동으로 물고기를 찾아 관심영역으로 설정 </a:t>
            </a:r>
            <a:r>
              <a:rPr lang="en-US" altLang="ko-KR" sz="1300" dirty="0">
                <a:solidFill>
                  <a:prstClr val="black"/>
                </a:solidFill>
              </a:rPr>
              <a:t>: </a:t>
            </a:r>
            <a:r>
              <a:rPr lang="ko-KR" altLang="en-US" sz="1300" dirty="0">
                <a:solidFill>
                  <a:prstClr val="black"/>
                </a:solidFill>
              </a:rPr>
              <a:t>물고기 데이터 학습</a:t>
            </a:r>
            <a:endParaRPr lang="ko-KR" altLang="en-US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관심영역으로 설정된 물고기 이미지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5D68AA2-916C-284A-B85E-FE2E5496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92" y="4846857"/>
            <a:ext cx="2419987" cy="135265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FD1365-927B-4B48-AFD9-D75A75910EA0}"/>
              </a:ext>
            </a:extLst>
          </p:cNvPr>
          <p:cNvSpPr/>
          <p:nvPr/>
        </p:nvSpPr>
        <p:spPr>
          <a:xfrm>
            <a:off x="2526257" y="5220284"/>
            <a:ext cx="440012" cy="19738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4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67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Object Tracking</a:t>
            </a:r>
            <a:endParaRPr lang="ko-KR" altLang="en-US" sz="24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5247D4-6123-964C-BC67-5F92CD782C27}"/>
              </a:ext>
            </a:extLst>
          </p:cNvPr>
          <p:cNvGrpSpPr/>
          <p:nvPr/>
        </p:nvGrpSpPr>
        <p:grpSpPr>
          <a:xfrm>
            <a:off x="1475224" y="1877032"/>
            <a:ext cx="2391631" cy="2412296"/>
            <a:chOff x="1610655" y="2748991"/>
            <a:chExt cx="2502466" cy="2412296"/>
          </a:xfrm>
        </p:grpSpPr>
        <p:sp>
          <p:nvSpPr>
            <p:cNvPr id="22" name="사각형: 둥근 위쪽 모서리 59">
              <a:extLst>
                <a:ext uri="{FF2B5EF4-FFF2-40B4-BE49-F238E27FC236}">
                  <a16:creationId xmlns:a16="http://schemas.microsoft.com/office/drawing/2014/main" id="{FC40FC19-305C-8943-898A-F0CB3824EC59}"/>
                </a:ext>
              </a:extLst>
            </p:cNvPr>
            <p:cNvSpPr/>
            <p:nvPr/>
          </p:nvSpPr>
          <p:spPr>
            <a:xfrm>
              <a:off x="1610655" y="2748991"/>
              <a:ext cx="2502466" cy="454895"/>
            </a:xfrm>
            <a:prstGeom prst="round2SameRect">
              <a:avLst>
                <a:gd name="adj1" fmla="val 22251"/>
                <a:gd name="adj2" fmla="val 0"/>
              </a:avLst>
            </a:prstGeom>
            <a:solidFill>
              <a:srgbClr val="C0392B">
                <a:alpha val="69804"/>
              </a:srgbClr>
            </a:solidFill>
            <a:ln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33">
              <a:extLst>
                <a:ext uri="{FF2B5EF4-FFF2-40B4-BE49-F238E27FC236}">
                  <a16:creationId xmlns:a16="http://schemas.microsoft.com/office/drawing/2014/main" id="{7537F983-B57F-D341-90DE-66B818EF0691}"/>
                </a:ext>
              </a:extLst>
            </p:cNvPr>
            <p:cNvSpPr/>
            <p:nvPr/>
          </p:nvSpPr>
          <p:spPr>
            <a:xfrm>
              <a:off x="1610655" y="2748992"/>
              <a:ext cx="2502466" cy="2412295"/>
            </a:xfrm>
            <a:prstGeom prst="roundRect">
              <a:avLst>
                <a:gd name="adj" fmla="val 4415"/>
              </a:avLst>
            </a:prstGeom>
            <a:noFill/>
            <a:ln w="19050"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927C7B-9739-ED4D-BD1D-BA452BC4C5B3}"/>
                </a:ext>
              </a:extLst>
            </p:cNvPr>
            <p:cNvSpPr txBox="1"/>
            <p:nvPr/>
          </p:nvSpPr>
          <p:spPr>
            <a:xfrm>
              <a:off x="1679111" y="2797611"/>
              <a:ext cx="2365555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객체 추적 모듈</a:t>
              </a:r>
            </a:p>
          </p:txBody>
        </p:sp>
      </p:grpSp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8707A4F9-3150-724E-A916-CD7CEEFBC773}"/>
              </a:ext>
            </a:extLst>
          </p:cNvPr>
          <p:cNvSpPr/>
          <p:nvPr/>
        </p:nvSpPr>
        <p:spPr>
          <a:xfrm>
            <a:off x="1552586" y="2380546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영상입력</a:t>
            </a:r>
          </a:p>
        </p:txBody>
      </p:sp>
      <p:sp>
        <p:nvSpPr>
          <p:cNvPr id="40" name="모서리가 둥근 직사각형 33">
            <a:extLst>
              <a:ext uri="{FF2B5EF4-FFF2-40B4-BE49-F238E27FC236}">
                <a16:creationId xmlns:a16="http://schemas.microsoft.com/office/drawing/2014/main" id="{1ECBEE3A-DE06-3147-B0C2-BBFF0624D683}"/>
              </a:ext>
            </a:extLst>
          </p:cNvPr>
          <p:cNvSpPr/>
          <p:nvPr/>
        </p:nvSpPr>
        <p:spPr>
          <a:xfrm>
            <a:off x="1552586" y="2849849"/>
            <a:ext cx="1080000" cy="432000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Hue</a:t>
            </a:r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값 변환</a:t>
            </a:r>
          </a:p>
        </p:txBody>
      </p:sp>
      <p:sp>
        <p:nvSpPr>
          <p:cNvPr id="41" name="모서리가 둥근 직사각형 33">
            <a:extLst>
              <a:ext uri="{FF2B5EF4-FFF2-40B4-BE49-F238E27FC236}">
                <a16:creationId xmlns:a16="http://schemas.microsoft.com/office/drawing/2014/main" id="{2726DF24-21DD-3D44-BAF1-EA1D82EDAC58}"/>
              </a:ext>
            </a:extLst>
          </p:cNvPr>
          <p:cNvSpPr/>
          <p:nvPr/>
        </p:nvSpPr>
        <p:spPr>
          <a:xfrm>
            <a:off x="2709492" y="2380546"/>
            <a:ext cx="1080000" cy="43200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</a:t>
            </a:r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8240E653-0120-C045-9F7F-FF0BDAC6F28F}"/>
              </a:ext>
            </a:extLst>
          </p:cNvPr>
          <p:cNvSpPr/>
          <p:nvPr/>
        </p:nvSpPr>
        <p:spPr>
          <a:xfrm>
            <a:off x="2709492" y="2849849"/>
            <a:ext cx="1080000" cy="432000"/>
          </a:xfrm>
          <a:prstGeom prst="rect">
            <a:avLst/>
          </a:prstGeom>
          <a:solidFill>
            <a:srgbClr val="C23E3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역투영</a:t>
            </a:r>
            <a:endParaRPr lang="ko-KR" altLang="en-US" sz="1300" spc="-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3" name="모서리가 둥근 직사각형 33">
            <a:extLst>
              <a:ext uri="{FF2B5EF4-FFF2-40B4-BE49-F238E27FC236}">
                <a16:creationId xmlns:a16="http://schemas.microsoft.com/office/drawing/2014/main" id="{FE2E65F7-2CC2-E347-BAA0-E6DDCBA90DDD}"/>
              </a:ext>
            </a:extLst>
          </p:cNvPr>
          <p:cNvSpPr/>
          <p:nvPr/>
        </p:nvSpPr>
        <p:spPr>
          <a:xfrm>
            <a:off x="1552586" y="3319152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객체추적</a:t>
            </a:r>
          </a:p>
        </p:txBody>
      </p:sp>
      <p:sp>
        <p:nvSpPr>
          <p:cNvPr id="44" name="모서리가 둥근 직사각형 33">
            <a:extLst>
              <a:ext uri="{FF2B5EF4-FFF2-40B4-BE49-F238E27FC236}">
                <a16:creationId xmlns:a16="http://schemas.microsoft.com/office/drawing/2014/main" id="{C1BC75EE-5A60-EB49-8CF7-DF2466E83E9E}"/>
              </a:ext>
            </a:extLst>
          </p:cNvPr>
          <p:cNvSpPr/>
          <p:nvPr/>
        </p:nvSpPr>
        <p:spPr>
          <a:xfrm>
            <a:off x="2709492" y="3319152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객체마킹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7CA6261B-7039-EB4E-9B77-228A92A15FCD}"/>
              </a:ext>
            </a:extLst>
          </p:cNvPr>
          <p:cNvSpPr/>
          <p:nvPr/>
        </p:nvSpPr>
        <p:spPr>
          <a:xfrm>
            <a:off x="1552586" y="3788455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서버전송</a:t>
            </a:r>
          </a:p>
        </p:txBody>
      </p:sp>
      <p:sp>
        <p:nvSpPr>
          <p:cNvPr id="46" name="모서리가 둥근 직사각형 33">
            <a:extLst>
              <a:ext uri="{FF2B5EF4-FFF2-40B4-BE49-F238E27FC236}">
                <a16:creationId xmlns:a16="http://schemas.microsoft.com/office/drawing/2014/main" id="{3D6078FD-1423-5442-BFFC-55801483A7F0}"/>
              </a:ext>
            </a:extLst>
          </p:cNvPr>
          <p:cNvSpPr/>
          <p:nvPr/>
        </p:nvSpPr>
        <p:spPr>
          <a:xfrm>
            <a:off x="2709492" y="3788455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그래프분석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E74B3857-AF3F-0142-B8C4-64D9E7063D2F}"/>
              </a:ext>
            </a:extLst>
          </p:cNvPr>
          <p:cNvSpPr txBox="1">
            <a:spLocks/>
          </p:cNvSpPr>
          <p:nvPr/>
        </p:nvSpPr>
        <p:spPr>
          <a:xfrm>
            <a:off x="4488711" y="2022392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(ROI)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이미지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설정된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ROI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BGR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색 모델을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HSV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색 모델의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Hue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값으로 변환</a:t>
            </a: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변환된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ROI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히스토그램을 기반으로 영상을 이진화</a:t>
            </a: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endParaRPr lang="en-US" altLang="ko-KR" sz="500" dirty="0">
              <a:solidFill>
                <a:prstClr val="black"/>
              </a:solidFill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300" dirty="0">
                <a:solidFill>
                  <a:prstClr val="black"/>
                </a:solidFill>
              </a:rPr>
              <a:t>*</a:t>
            </a:r>
            <a:r>
              <a:rPr lang="ko-KR" altLang="en-US" sz="1300" dirty="0">
                <a:solidFill>
                  <a:prstClr val="black"/>
                </a:solidFill>
              </a:rPr>
              <a:t>조명이나 배경에 영향을 덜 받도록 설계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이진화된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8" name="Picture 2" descr="https://kr.mathworks.com/help/matlab/ref/histogramofvectordataexample_01_ko_KR.png">
            <a:extLst>
              <a:ext uri="{FF2B5EF4-FFF2-40B4-BE49-F238E27FC236}">
                <a16:creationId xmlns:a16="http://schemas.microsoft.com/office/drawing/2014/main" id="{991E3D67-3A21-8540-80C8-11BAD51CF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1" y="4745686"/>
            <a:ext cx="1524109" cy="11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53CAB54-25BD-F84A-A69B-B507CA87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459" y="5386101"/>
            <a:ext cx="1841396" cy="10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67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Object Tracking</a:t>
            </a:r>
            <a:endParaRPr lang="ko-KR" altLang="en-US" sz="24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63E5E2-6693-DD47-8C34-B8C6531FCF95}"/>
              </a:ext>
            </a:extLst>
          </p:cNvPr>
          <p:cNvGrpSpPr/>
          <p:nvPr/>
        </p:nvGrpSpPr>
        <p:grpSpPr>
          <a:xfrm>
            <a:off x="1665007" y="1877032"/>
            <a:ext cx="2391631" cy="2412296"/>
            <a:chOff x="1610655" y="2748991"/>
            <a:chExt cx="2502466" cy="2412296"/>
          </a:xfrm>
        </p:grpSpPr>
        <p:sp>
          <p:nvSpPr>
            <p:cNvPr id="22" name="사각형: 둥근 위쪽 모서리 59">
              <a:extLst>
                <a:ext uri="{FF2B5EF4-FFF2-40B4-BE49-F238E27FC236}">
                  <a16:creationId xmlns:a16="http://schemas.microsoft.com/office/drawing/2014/main" id="{290C980F-3B71-DA4D-AE4C-B93639D5C239}"/>
                </a:ext>
              </a:extLst>
            </p:cNvPr>
            <p:cNvSpPr/>
            <p:nvPr/>
          </p:nvSpPr>
          <p:spPr>
            <a:xfrm>
              <a:off x="1610655" y="2748991"/>
              <a:ext cx="2502466" cy="454895"/>
            </a:xfrm>
            <a:prstGeom prst="round2SameRect">
              <a:avLst>
                <a:gd name="adj1" fmla="val 22251"/>
                <a:gd name="adj2" fmla="val 0"/>
              </a:avLst>
            </a:prstGeom>
            <a:solidFill>
              <a:srgbClr val="C0392B">
                <a:alpha val="69804"/>
              </a:srgbClr>
            </a:solidFill>
            <a:ln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33">
              <a:extLst>
                <a:ext uri="{FF2B5EF4-FFF2-40B4-BE49-F238E27FC236}">
                  <a16:creationId xmlns:a16="http://schemas.microsoft.com/office/drawing/2014/main" id="{23BC8278-B139-B94C-9F4D-8AA69E2589CB}"/>
                </a:ext>
              </a:extLst>
            </p:cNvPr>
            <p:cNvSpPr/>
            <p:nvPr/>
          </p:nvSpPr>
          <p:spPr>
            <a:xfrm>
              <a:off x="1610655" y="2748992"/>
              <a:ext cx="2502466" cy="2412295"/>
            </a:xfrm>
            <a:prstGeom prst="roundRect">
              <a:avLst>
                <a:gd name="adj" fmla="val 4415"/>
              </a:avLst>
            </a:prstGeom>
            <a:noFill/>
            <a:ln w="19050"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9EAACB-E60A-6043-8AE9-A1FF2A7068FB}"/>
                </a:ext>
              </a:extLst>
            </p:cNvPr>
            <p:cNvSpPr txBox="1"/>
            <p:nvPr/>
          </p:nvSpPr>
          <p:spPr>
            <a:xfrm>
              <a:off x="1679111" y="2797611"/>
              <a:ext cx="2365555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객체 추적 모듈</a:t>
              </a:r>
            </a:p>
          </p:txBody>
        </p:sp>
      </p:grpSp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A3047755-3913-2A42-A4EA-DF4FBD6CDDCB}"/>
              </a:ext>
            </a:extLst>
          </p:cNvPr>
          <p:cNvSpPr/>
          <p:nvPr/>
        </p:nvSpPr>
        <p:spPr>
          <a:xfrm>
            <a:off x="1742369" y="2380546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영상입력</a:t>
            </a:r>
          </a:p>
        </p:txBody>
      </p:sp>
      <p:sp>
        <p:nvSpPr>
          <p:cNvPr id="40" name="모서리가 둥근 직사각형 33">
            <a:extLst>
              <a:ext uri="{FF2B5EF4-FFF2-40B4-BE49-F238E27FC236}">
                <a16:creationId xmlns:a16="http://schemas.microsoft.com/office/drawing/2014/main" id="{C3DE7503-6003-7547-A301-3F09543F259C}"/>
              </a:ext>
            </a:extLst>
          </p:cNvPr>
          <p:cNvSpPr/>
          <p:nvPr/>
        </p:nvSpPr>
        <p:spPr>
          <a:xfrm>
            <a:off x="1742369" y="2849849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Hue</a:t>
            </a: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값 변환</a:t>
            </a:r>
          </a:p>
        </p:txBody>
      </p:sp>
      <p:sp>
        <p:nvSpPr>
          <p:cNvPr id="41" name="모서리가 둥근 직사각형 33">
            <a:extLst>
              <a:ext uri="{FF2B5EF4-FFF2-40B4-BE49-F238E27FC236}">
                <a16:creationId xmlns:a16="http://schemas.microsoft.com/office/drawing/2014/main" id="{FF9959F8-186B-DC40-B1C4-92FA6F574FB9}"/>
              </a:ext>
            </a:extLst>
          </p:cNvPr>
          <p:cNvSpPr/>
          <p:nvPr/>
        </p:nvSpPr>
        <p:spPr>
          <a:xfrm>
            <a:off x="2899275" y="2380546"/>
            <a:ext cx="1080000" cy="43200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</a:t>
            </a:r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18C1C7F7-4106-724E-99C3-A7FEC6AB1707}"/>
              </a:ext>
            </a:extLst>
          </p:cNvPr>
          <p:cNvSpPr/>
          <p:nvPr/>
        </p:nvSpPr>
        <p:spPr>
          <a:xfrm>
            <a:off x="2899275" y="2849849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역투영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3" name="모서리가 둥근 직사각형 33">
            <a:extLst>
              <a:ext uri="{FF2B5EF4-FFF2-40B4-BE49-F238E27FC236}">
                <a16:creationId xmlns:a16="http://schemas.microsoft.com/office/drawing/2014/main" id="{0E52CFEE-F9CD-794F-830A-1DDDA2387CB8}"/>
              </a:ext>
            </a:extLst>
          </p:cNvPr>
          <p:cNvSpPr/>
          <p:nvPr/>
        </p:nvSpPr>
        <p:spPr>
          <a:xfrm>
            <a:off x="1742369" y="3319152"/>
            <a:ext cx="1080000" cy="432000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객체추적</a:t>
            </a:r>
          </a:p>
        </p:txBody>
      </p:sp>
      <p:sp>
        <p:nvSpPr>
          <p:cNvPr id="44" name="모서리가 둥근 직사각형 33">
            <a:extLst>
              <a:ext uri="{FF2B5EF4-FFF2-40B4-BE49-F238E27FC236}">
                <a16:creationId xmlns:a16="http://schemas.microsoft.com/office/drawing/2014/main" id="{2C3FF766-7DC5-B84D-A9A3-1738AE14D40B}"/>
              </a:ext>
            </a:extLst>
          </p:cNvPr>
          <p:cNvSpPr/>
          <p:nvPr/>
        </p:nvSpPr>
        <p:spPr>
          <a:xfrm>
            <a:off x="2899275" y="3319152"/>
            <a:ext cx="1080000" cy="432000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객체마킹</a:t>
            </a:r>
            <a:endParaRPr lang="ko-KR" altLang="en-US" sz="1300" spc="-5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5" name="모서리가 둥근 직사각형 33">
            <a:extLst>
              <a:ext uri="{FF2B5EF4-FFF2-40B4-BE49-F238E27FC236}">
                <a16:creationId xmlns:a16="http://schemas.microsoft.com/office/drawing/2014/main" id="{6DAE0651-DB17-084B-9971-56665BEE0C73}"/>
              </a:ext>
            </a:extLst>
          </p:cNvPr>
          <p:cNvSpPr/>
          <p:nvPr/>
        </p:nvSpPr>
        <p:spPr>
          <a:xfrm>
            <a:off x="1742369" y="3788455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서버전송</a:t>
            </a:r>
          </a:p>
        </p:txBody>
      </p:sp>
      <p:sp>
        <p:nvSpPr>
          <p:cNvPr id="46" name="모서리가 둥근 직사각형 33">
            <a:extLst>
              <a:ext uri="{FF2B5EF4-FFF2-40B4-BE49-F238E27FC236}">
                <a16:creationId xmlns:a16="http://schemas.microsoft.com/office/drawing/2014/main" id="{222B1CE8-07EC-334A-AC8D-7CCBAE3DCA75}"/>
              </a:ext>
            </a:extLst>
          </p:cNvPr>
          <p:cNvSpPr/>
          <p:nvPr/>
        </p:nvSpPr>
        <p:spPr>
          <a:xfrm>
            <a:off x="2899275" y="3788455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그래프분석</a:t>
            </a:r>
          </a:p>
        </p:txBody>
      </p:sp>
      <p:sp>
        <p:nvSpPr>
          <p:cNvPr id="47" name="내용 개체 틀 2">
            <a:extLst>
              <a:ext uri="{FF2B5EF4-FFF2-40B4-BE49-F238E27FC236}">
                <a16:creationId xmlns:a16="http://schemas.microsoft.com/office/drawing/2014/main" id="{59B44E82-9CC4-B043-A1D2-9151D3D300C9}"/>
              </a:ext>
            </a:extLst>
          </p:cNvPr>
          <p:cNvSpPr txBox="1">
            <a:spLocks/>
          </p:cNvSpPr>
          <p:nvPr/>
        </p:nvSpPr>
        <p:spPr>
          <a:xfrm>
            <a:off x="4562500" y="2008666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원본 영상과 이진화된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 내에서 여러 개의 탐색 윈도우를 설정</a:t>
            </a: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객체의 움직임에 따라 이전 윈도우의 무게중심을 </a:t>
            </a: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새로 구한 윈도우의 무게중심으로 이동</a:t>
            </a: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endParaRPr lang="en-US" altLang="ko-KR" sz="500" dirty="0">
              <a:solidFill>
                <a:prstClr val="black"/>
              </a:solidFill>
            </a:endParaRPr>
          </a:p>
          <a:p>
            <a:pPr marL="450850" lvl="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</a:pPr>
            <a:r>
              <a:rPr lang="en-US" altLang="ko-KR" sz="1300" dirty="0">
                <a:solidFill>
                  <a:prstClr val="black"/>
                </a:solidFill>
              </a:rPr>
              <a:t>*</a:t>
            </a:r>
            <a:r>
              <a:rPr lang="ko-KR" altLang="en-US" sz="1300" dirty="0" err="1">
                <a:solidFill>
                  <a:prstClr val="black"/>
                </a:solidFill>
              </a:rPr>
              <a:t>가우시안</a:t>
            </a:r>
            <a:r>
              <a:rPr lang="ko-KR" altLang="en-US" sz="1300" dirty="0">
                <a:solidFill>
                  <a:prstClr val="black"/>
                </a:solidFill>
              </a:rPr>
              <a:t> 분포를 사용하여 무게중심을 구함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이진화된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E78D3B4-4C98-A84E-AD48-E8114497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19" y="4545977"/>
            <a:ext cx="1503629" cy="83872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B9762EC-CFDD-6644-BDEE-2940EF4BD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219" y="5571448"/>
            <a:ext cx="1503629" cy="844426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3532F0B-BAE8-B04E-87A8-989A81279E35}"/>
              </a:ext>
            </a:extLst>
          </p:cNvPr>
          <p:cNvCxnSpPr/>
          <p:nvPr/>
        </p:nvCxnSpPr>
        <p:spPr>
          <a:xfrm>
            <a:off x="2691146" y="4965340"/>
            <a:ext cx="289774" cy="650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6764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Object Tracking</a:t>
            </a:r>
            <a:endParaRPr lang="ko-KR" altLang="en-US" sz="24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F739B7-6197-994E-839F-F32727D124E9}"/>
              </a:ext>
            </a:extLst>
          </p:cNvPr>
          <p:cNvGrpSpPr/>
          <p:nvPr/>
        </p:nvGrpSpPr>
        <p:grpSpPr>
          <a:xfrm>
            <a:off x="1475224" y="2049562"/>
            <a:ext cx="2391631" cy="2412296"/>
            <a:chOff x="1610655" y="2748991"/>
            <a:chExt cx="2502466" cy="2412296"/>
          </a:xfrm>
        </p:grpSpPr>
        <p:sp>
          <p:nvSpPr>
            <p:cNvPr id="25" name="사각형: 둥근 위쪽 모서리 59">
              <a:extLst>
                <a:ext uri="{FF2B5EF4-FFF2-40B4-BE49-F238E27FC236}">
                  <a16:creationId xmlns:a16="http://schemas.microsoft.com/office/drawing/2014/main" id="{C1F76B35-5C6E-534C-A4DC-E47EEB9366C1}"/>
                </a:ext>
              </a:extLst>
            </p:cNvPr>
            <p:cNvSpPr/>
            <p:nvPr/>
          </p:nvSpPr>
          <p:spPr>
            <a:xfrm>
              <a:off x="1610655" y="2748991"/>
              <a:ext cx="2502466" cy="454895"/>
            </a:xfrm>
            <a:prstGeom prst="round2SameRect">
              <a:avLst>
                <a:gd name="adj1" fmla="val 22251"/>
                <a:gd name="adj2" fmla="val 0"/>
              </a:avLst>
            </a:prstGeom>
            <a:solidFill>
              <a:srgbClr val="C0392B">
                <a:alpha val="69804"/>
              </a:srgbClr>
            </a:solidFill>
            <a:ln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33">
              <a:extLst>
                <a:ext uri="{FF2B5EF4-FFF2-40B4-BE49-F238E27FC236}">
                  <a16:creationId xmlns:a16="http://schemas.microsoft.com/office/drawing/2014/main" id="{545CC88C-55F1-304D-AB48-AEC3EF9A5B42}"/>
                </a:ext>
              </a:extLst>
            </p:cNvPr>
            <p:cNvSpPr/>
            <p:nvPr/>
          </p:nvSpPr>
          <p:spPr>
            <a:xfrm>
              <a:off x="1610655" y="2748992"/>
              <a:ext cx="2502466" cy="2412295"/>
            </a:xfrm>
            <a:prstGeom prst="roundRect">
              <a:avLst>
                <a:gd name="adj" fmla="val 4415"/>
              </a:avLst>
            </a:prstGeom>
            <a:noFill/>
            <a:ln w="19050">
              <a:solidFill>
                <a:srgbClr val="C039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endParaRPr lang="ko-KR" altLang="en-US" sz="15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864CD-3FD2-3F4C-960A-111D3CFAABBF}"/>
                </a:ext>
              </a:extLst>
            </p:cNvPr>
            <p:cNvSpPr txBox="1"/>
            <p:nvPr/>
          </p:nvSpPr>
          <p:spPr>
            <a:xfrm>
              <a:off x="1679111" y="2797611"/>
              <a:ext cx="2365555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Ubuntu" panose="020B0504030602030204" pitchFamily="34" charset="0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객체 추적 모듈</a:t>
              </a:r>
            </a:p>
          </p:txBody>
        </p:sp>
      </p:grpSp>
      <p:sp>
        <p:nvSpPr>
          <p:cNvPr id="28" name="모서리가 둥근 직사각형 33">
            <a:extLst>
              <a:ext uri="{FF2B5EF4-FFF2-40B4-BE49-F238E27FC236}">
                <a16:creationId xmlns:a16="http://schemas.microsoft.com/office/drawing/2014/main" id="{3B9865F8-DD5D-574F-87CC-22C9F94653BF}"/>
              </a:ext>
            </a:extLst>
          </p:cNvPr>
          <p:cNvSpPr/>
          <p:nvPr/>
        </p:nvSpPr>
        <p:spPr>
          <a:xfrm>
            <a:off x="1552586" y="2553076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영상입력</a:t>
            </a:r>
          </a:p>
        </p:txBody>
      </p:sp>
      <p:sp>
        <p:nvSpPr>
          <p:cNvPr id="29" name="모서리가 둥근 직사각형 33">
            <a:extLst>
              <a:ext uri="{FF2B5EF4-FFF2-40B4-BE49-F238E27FC236}">
                <a16:creationId xmlns:a16="http://schemas.microsoft.com/office/drawing/2014/main" id="{BD6BCC92-D9DD-034B-B076-8E81051D928D}"/>
              </a:ext>
            </a:extLst>
          </p:cNvPr>
          <p:cNvSpPr/>
          <p:nvPr/>
        </p:nvSpPr>
        <p:spPr>
          <a:xfrm>
            <a:off x="2709492" y="2553076"/>
            <a:ext cx="1080000" cy="43200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관심영역</a:t>
            </a:r>
          </a:p>
        </p:txBody>
      </p:sp>
      <p:sp>
        <p:nvSpPr>
          <p:cNvPr id="30" name="모서리가 둥근 직사각형 33">
            <a:extLst>
              <a:ext uri="{FF2B5EF4-FFF2-40B4-BE49-F238E27FC236}">
                <a16:creationId xmlns:a16="http://schemas.microsoft.com/office/drawing/2014/main" id="{89D55491-3162-FD48-9E68-F81F919ADA08}"/>
              </a:ext>
            </a:extLst>
          </p:cNvPr>
          <p:cNvSpPr/>
          <p:nvPr/>
        </p:nvSpPr>
        <p:spPr>
          <a:xfrm>
            <a:off x="1552586" y="3491682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객체추적</a:t>
            </a:r>
          </a:p>
        </p:txBody>
      </p:sp>
      <p:sp>
        <p:nvSpPr>
          <p:cNvPr id="31" name="모서리가 둥근 직사각형 33">
            <a:extLst>
              <a:ext uri="{FF2B5EF4-FFF2-40B4-BE49-F238E27FC236}">
                <a16:creationId xmlns:a16="http://schemas.microsoft.com/office/drawing/2014/main" id="{12748DB9-FE70-F049-8D7B-23303EE9E621}"/>
              </a:ext>
            </a:extLst>
          </p:cNvPr>
          <p:cNvSpPr/>
          <p:nvPr/>
        </p:nvSpPr>
        <p:spPr>
          <a:xfrm>
            <a:off x="2709492" y="3491682"/>
            <a:ext cx="1080000" cy="4320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객체마킹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6BF4A87D-7E10-E041-84E7-C8C184B98F8F}"/>
              </a:ext>
            </a:extLst>
          </p:cNvPr>
          <p:cNvSpPr/>
          <p:nvPr/>
        </p:nvSpPr>
        <p:spPr>
          <a:xfrm>
            <a:off x="1552586" y="3960985"/>
            <a:ext cx="1080000" cy="432000"/>
          </a:xfrm>
          <a:prstGeom prst="rect">
            <a:avLst/>
          </a:prstGeom>
          <a:solidFill>
            <a:srgbClr val="C24032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서버전송</a:t>
            </a:r>
          </a:p>
        </p:txBody>
      </p:sp>
      <p:sp>
        <p:nvSpPr>
          <p:cNvPr id="33" name="모서리가 둥근 직사각형 33">
            <a:extLst>
              <a:ext uri="{FF2B5EF4-FFF2-40B4-BE49-F238E27FC236}">
                <a16:creationId xmlns:a16="http://schemas.microsoft.com/office/drawing/2014/main" id="{853D817D-D7AB-024A-AC7C-3ACE4976B8B4}"/>
              </a:ext>
            </a:extLst>
          </p:cNvPr>
          <p:cNvSpPr/>
          <p:nvPr/>
        </p:nvSpPr>
        <p:spPr>
          <a:xfrm>
            <a:off x="2709492" y="3960985"/>
            <a:ext cx="1080000" cy="432000"/>
          </a:xfrm>
          <a:prstGeom prst="rect">
            <a:avLst/>
          </a:prstGeom>
          <a:solidFill>
            <a:srgbClr val="C5483C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그래프분석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4968688F-D903-6748-906A-37968C1F0FC9}"/>
              </a:ext>
            </a:extLst>
          </p:cNvPr>
          <p:cNvSpPr txBox="1">
            <a:spLocks/>
          </p:cNvSpPr>
          <p:nvPr/>
        </p:nvSpPr>
        <p:spPr>
          <a:xfrm>
            <a:off x="4375558" y="2273033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최종 탐색 윈도우 중심점의 좌표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중심의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X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좌표와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Y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좌표를 데이터베이스에 보내 그래프 생성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그래프의 모양을 분석해 특정한 패턴이 나타날 경우 이상을 감지</a:t>
            </a:r>
            <a:endParaRPr lang="en-US" altLang="ko-KR" sz="1300" dirty="0">
              <a:solidFill>
                <a:prstClr val="black"/>
              </a:solidFill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Scatter Chart</a:t>
            </a:r>
          </a:p>
        </p:txBody>
      </p:sp>
      <p:sp>
        <p:nvSpPr>
          <p:cNvPr id="35" name="모서리가 둥근 직사각형 33">
            <a:extLst>
              <a:ext uri="{FF2B5EF4-FFF2-40B4-BE49-F238E27FC236}">
                <a16:creationId xmlns:a16="http://schemas.microsoft.com/office/drawing/2014/main" id="{CB6FC85E-75B1-8047-9855-E216F275114B}"/>
              </a:ext>
            </a:extLst>
          </p:cNvPr>
          <p:cNvSpPr/>
          <p:nvPr/>
        </p:nvSpPr>
        <p:spPr>
          <a:xfrm>
            <a:off x="1552586" y="3022379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Hue</a:t>
            </a: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값 변환</a:t>
            </a:r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B4A7646A-055B-474D-9066-B30398A828C8}"/>
              </a:ext>
            </a:extLst>
          </p:cNvPr>
          <p:cNvSpPr/>
          <p:nvPr/>
        </p:nvSpPr>
        <p:spPr>
          <a:xfrm>
            <a:off x="2709492" y="3022379"/>
            <a:ext cx="1080000" cy="432000"/>
          </a:xfrm>
          <a:prstGeom prst="rect">
            <a:avLst/>
          </a:prstGeom>
          <a:solidFill>
            <a:schemeClr val="bg1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역투영</a:t>
            </a:r>
            <a:endParaRPr lang="ko-KR" altLang="en-US" sz="1300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1" name="Picture 6" descr="ì¤ìºí° ê·¸ëíì ëí ì´ë¯¸ì§ ê²ìê²°ê³¼">
            <a:extLst>
              <a:ext uri="{FF2B5EF4-FFF2-40B4-BE49-F238E27FC236}">
                <a16:creationId xmlns:a16="http://schemas.microsoft.com/office/drawing/2014/main" id="{3EBDEC00-5760-5D4F-85FC-3C6EE4734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16214" r="15315" b="9420"/>
          <a:stretch/>
        </p:blipFill>
        <p:spPr bwMode="auto">
          <a:xfrm>
            <a:off x="1608797" y="4772483"/>
            <a:ext cx="2124484" cy="14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8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973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Object Tracking</a:t>
            </a:r>
            <a:endParaRPr lang="ko-KR" altLang="en-US" sz="24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모서리가 둥근 직사각형 2"/>
          <p:cNvSpPr/>
          <p:nvPr/>
        </p:nvSpPr>
        <p:spPr>
          <a:xfrm>
            <a:off x="5094991" y="4399891"/>
            <a:ext cx="2724730" cy="1885102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2"/>
          <p:cNvSpPr/>
          <p:nvPr/>
        </p:nvSpPr>
        <p:spPr>
          <a:xfrm>
            <a:off x="5091408" y="1919109"/>
            <a:ext cx="2724730" cy="2183318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2"/>
          <p:cNvSpPr/>
          <p:nvPr/>
        </p:nvSpPr>
        <p:spPr>
          <a:xfrm>
            <a:off x="8268047" y="1919110"/>
            <a:ext cx="3001818" cy="2183317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32585" y="1720787"/>
            <a:ext cx="2269424" cy="471575"/>
            <a:chOff x="7075973" y="1988266"/>
            <a:chExt cx="3258048" cy="576970"/>
          </a:xfrm>
        </p:grpSpPr>
        <p:sp>
          <p:nvSpPr>
            <p:cNvPr id="10" name="직사각형 9"/>
            <p:cNvSpPr/>
            <p:nvPr/>
          </p:nvSpPr>
          <p:spPr>
            <a:xfrm>
              <a:off x="7075974" y="1992890"/>
              <a:ext cx="3258047" cy="572346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안드로이드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658671" y="1722678"/>
            <a:ext cx="2220568" cy="471574"/>
            <a:chOff x="7075973" y="1988266"/>
            <a:chExt cx="3258048" cy="576969"/>
          </a:xfrm>
        </p:grpSpPr>
        <p:sp>
          <p:nvSpPr>
            <p:cNvPr id="13" name="직사각형 12"/>
            <p:cNvSpPr/>
            <p:nvPr/>
          </p:nvSpPr>
          <p:spPr>
            <a:xfrm>
              <a:off x="7075974" y="1992890"/>
              <a:ext cx="3258047" cy="57234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파이카메라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15" name="모서리가 둥근 직사각형 2"/>
          <p:cNvSpPr/>
          <p:nvPr/>
        </p:nvSpPr>
        <p:spPr>
          <a:xfrm>
            <a:off x="1446915" y="1919110"/>
            <a:ext cx="3168073" cy="4365883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68586" y="1720787"/>
            <a:ext cx="2724730" cy="471574"/>
            <a:chOff x="7075973" y="1988266"/>
            <a:chExt cx="3258048" cy="576969"/>
          </a:xfrm>
        </p:grpSpPr>
        <p:sp>
          <p:nvSpPr>
            <p:cNvPr id="17" name="직사각형 16"/>
            <p:cNvSpPr/>
            <p:nvPr/>
          </p:nvSpPr>
          <p:spPr>
            <a:xfrm>
              <a:off x="7075974" y="1992890"/>
              <a:ext cx="3258047" cy="57234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객체추적모듈</a:t>
              </a:r>
              <a:endParaRPr lang="en-US" altLang="ko-KR" sz="2000" b="1" dirty="0">
                <a:latin typeface="Ubuntu" panose="020B050403060203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918888" y="2264680"/>
            <a:ext cx="392469" cy="392469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69CB63-4F24-7640-A0EE-07AC6AC88002}"/>
              </a:ext>
            </a:extLst>
          </p:cNvPr>
          <p:cNvCxnSpPr>
            <a:cxnSpLocks/>
          </p:cNvCxnSpPr>
          <p:nvPr/>
        </p:nvCxnSpPr>
        <p:spPr>
          <a:xfrm>
            <a:off x="1313953" y="2444735"/>
            <a:ext cx="7679225" cy="16179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모서리가 둥근 직사각형 33">
            <a:extLst>
              <a:ext uri="{FF2B5EF4-FFF2-40B4-BE49-F238E27FC236}">
                <a16:creationId xmlns:a16="http://schemas.microsoft.com/office/drawing/2014/main" id="{6906D496-2104-CE47-BB17-DDE6E26632C2}"/>
              </a:ext>
            </a:extLst>
          </p:cNvPr>
          <p:cNvSpPr/>
          <p:nvPr/>
        </p:nvSpPr>
        <p:spPr>
          <a:xfrm>
            <a:off x="8993178" y="2329248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 촬영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66CE1D4-0897-0440-8A2F-17310F42F90F}"/>
              </a:ext>
            </a:extLst>
          </p:cNvPr>
          <p:cNvCxnSpPr>
            <a:cxnSpLocks/>
          </p:cNvCxnSpPr>
          <p:nvPr/>
        </p:nvCxnSpPr>
        <p:spPr>
          <a:xfrm flipV="1">
            <a:off x="3580769" y="5913799"/>
            <a:ext cx="2222487" cy="7554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모서리가 둥근 직사각형 33">
            <a:extLst>
              <a:ext uri="{FF2B5EF4-FFF2-40B4-BE49-F238E27FC236}">
                <a16:creationId xmlns:a16="http://schemas.microsoft.com/office/drawing/2014/main" id="{4C10B7EB-279A-844E-A85D-254D0B6C2E02}"/>
              </a:ext>
            </a:extLst>
          </p:cNvPr>
          <p:cNvSpPr/>
          <p:nvPr/>
        </p:nvSpPr>
        <p:spPr>
          <a:xfrm>
            <a:off x="5803256" y="2808024"/>
            <a:ext cx="1307197" cy="570563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실시간 </a:t>
            </a:r>
            <a:r>
              <a:rPr lang="ko-KR" altLang="en-US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스트리밍</a:t>
            </a:r>
            <a:endParaRPr lang="ko-KR" altLang="en-US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6CE1D4-0897-0440-8A2F-17310F42F90F}"/>
              </a:ext>
            </a:extLst>
          </p:cNvPr>
          <p:cNvCxnSpPr>
            <a:cxnSpLocks/>
          </p:cNvCxnSpPr>
          <p:nvPr/>
        </p:nvCxnSpPr>
        <p:spPr>
          <a:xfrm flipH="1">
            <a:off x="3580773" y="2658336"/>
            <a:ext cx="5412406" cy="29658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013DA3E8-C2E8-D647-AE2E-217D437F366B}"/>
              </a:ext>
            </a:extLst>
          </p:cNvPr>
          <p:cNvSpPr/>
          <p:nvPr/>
        </p:nvSpPr>
        <p:spPr>
          <a:xfrm>
            <a:off x="2421902" y="2540769"/>
            <a:ext cx="1158867" cy="498427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영상입력</a:t>
            </a:r>
          </a:p>
        </p:txBody>
      </p:sp>
      <p:sp>
        <p:nvSpPr>
          <p:cNvPr id="26" name="모서리가 둥근 직사각형 33">
            <a:extLst>
              <a:ext uri="{FF2B5EF4-FFF2-40B4-BE49-F238E27FC236}">
                <a16:creationId xmlns:a16="http://schemas.microsoft.com/office/drawing/2014/main" id="{013DA3E8-C2E8-D647-AE2E-217D437F366B}"/>
              </a:ext>
            </a:extLst>
          </p:cNvPr>
          <p:cNvSpPr/>
          <p:nvPr/>
        </p:nvSpPr>
        <p:spPr>
          <a:xfrm>
            <a:off x="2421902" y="3361413"/>
            <a:ext cx="1158867" cy="498427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객체인식</a:t>
            </a:r>
          </a:p>
        </p:txBody>
      </p:sp>
      <p:sp>
        <p:nvSpPr>
          <p:cNvPr id="27" name="모서리가 둥근 직사각형 33">
            <a:extLst>
              <a:ext uri="{FF2B5EF4-FFF2-40B4-BE49-F238E27FC236}">
                <a16:creationId xmlns:a16="http://schemas.microsoft.com/office/drawing/2014/main" id="{013DA3E8-C2E8-D647-AE2E-217D437F366B}"/>
              </a:ext>
            </a:extLst>
          </p:cNvPr>
          <p:cNvSpPr/>
          <p:nvPr/>
        </p:nvSpPr>
        <p:spPr>
          <a:xfrm>
            <a:off x="2421902" y="4863504"/>
            <a:ext cx="1158867" cy="498427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객체추적</a:t>
            </a:r>
          </a:p>
        </p:txBody>
      </p:sp>
      <p:sp>
        <p:nvSpPr>
          <p:cNvPr id="28" name="모서리가 둥근 직사각형 33">
            <a:extLst>
              <a:ext uri="{FF2B5EF4-FFF2-40B4-BE49-F238E27FC236}">
                <a16:creationId xmlns:a16="http://schemas.microsoft.com/office/drawing/2014/main" id="{013DA3E8-C2E8-D647-AE2E-217D437F366B}"/>
              </a:ext>
            </a:extLst>
          </p:cNvPr>
          <p:cNvSpPr/>
          <p:nvPr/>
        </p:nvSpPr>
        <p:spPr>
          <a:xfrm>
            <a:off x="2421902" y="5644061"/>
            <a:ext cx="1158867" cy="498427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좌표계산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336168" y="4201568"/>
            <a:ext cx="2269424" cy="471575"/>
            <a:chOff x="7075973" y="1988266"/>
            <a:chExt cx="3258048" cy="576970"/>
          </a:xfrm>
        </p:grpSpPr>
        <p:sp>
          <p:nvSpPr>
            <p:cNvPr id="30" name="직사각형 29"/>
            <p:cNvSpPr/>
            <p:nvPr/>
          </p:nvSpPr>
          <p:spPr>
            <a:xfrm>
              <a:off x="7075974" y="1992890"/>
              <a:ext cx="3258047" cy="572346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2000" b="1" dirty="0">
                  <a:latin typeface="Ubuntu" panose="020B0504030602030204" pitchFamily="34" charset="0"/>
                </a:rPr>
                <a:t>DB &amp; </a:t>
              </a:r>
              <a:r>
                <a:rPr lang="ko-KR" altLang="en-US" sz="2000" b="1" dirty="0">
                  <a:latin typeface="Ubuntu" panose="020B0504030602030204" pitchFamily="34" charset="0"/>
                </a:rPr>
                <a:t>서버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4C10B7EB-279A-844E-A85D-254D0B6C2E02}"/>
              </a:ext>
            </a:extLst>
          </p:cNvPr>
          <p:cNvSpPr/>
          <p:nvPr/>
        </p:nvSpPr>
        <p:spPr>
          <a:xfrm>
            <a:off x="5813698" y="3490192"/>
            <a:ext cx="1307197" cy="570563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 분석</a:t>
            </a:r>
          </a:p>
        </p:txBody>
      </p:sp>
      <p:cxnSp>
        <p:nvCxnSpPr>
          <p:cNvPr id="33" name="직선 화살표 연결선 202">
            <a:extLst>
              <a:ext uri="{FF2B5EF4-FFF2-40B4-BE49-F238E27FC236}">
                <a16:creationId xmlns:a16="http://schemas.microsoft.com/office/drawing/2014/main" id="{566CE1D4-0897-0440-8A2F-17310F42F90F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8392117" y="1716466"/>
            <a:ext cx="105617" cy="2648060"/>
          </a:xfrm>
          <a:prstGeom prst="bentConnector2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3DA8F21-F03E-BA4D-9BB4-5C8B12658C55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000401" y="3859840"/>
            <a:ext cx="935" cy="308220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순서도: 판단 188">
            <a:extLst>
              <a:ext uri="{FF2B5EF4-FFF2-40B4-BE49-F238E27FC236}">
                <a16:creationId xmlns:a16="http://schemas.microsoft.com/office/drawing/2014/main" id="{C25751DA-FBCC-F749-AC70-F3C419F1708B}"/>
              </a:ext>
            </a:extLst>
          </p:cNvPr>
          <p:cNvSpPr/>
          <p:nvPr/>
        </p:nvSpPr>
        <p:spPr>
          <a:xfrm>
            <a:off x="2764601" y="4145474"/>
            <a:ext cx="471600" cy="471600"/>
          </a:xfrm>
          <a:prstGeom prst="flowChartDecision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5B1F94E-7AC1-B746-814B-2790ABA93D49}"/>
              </a:ext>
            </a:extLst>
          </p:cNvPr>
          <p:cNvCxnSpPr>
            <a:cxnSpLocks/>
            <a:stCxn id="35" idx="2"/>
            <a:endCxn id="27" idx="0"/>
          </p:cNvCxnSpPr>
          <p:nvPr/>
        </p:nvCxnSpPr>
        <p:spPr>
          <a:xfrm>
            <a:off x="3000401" y="4617074"/>
            <a:ext cx="935" cy="246430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DA8F21-F03E-BA4D-9BB4-5C8B12658C55}"/>
              </a:ext>
            </a:extLst>
          </p:cNvPr>
          <p:cNvCxnSpPr>
            <a:cxnSpLocks/>
          </p:cNvCxnSpPr>
          <p:nvPr/>
        </p:nvCxnSpPr>
        <p:spPr>
          <a:xfrm>
            <a:off x="3000401" y="3053193"/>
            <a:ext cx="1" cy="308220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3DA8F21-F03E-BA4D-9BB4-5C8B12658C55}"/>
              </a:ext>
            </a:extLst>
          </p:cNvPr>
          <p:cNvCxnSpPr>
            <a:cxnSpLocks/>
          </p:cNvCxnSpPr>
          <p:nvPr/>
        </p:nvCxnSpPr>
        <p:spPr>
          <a:xfrm>
            <a:off x="3000401" y="5355099"/>
            <a:ext cx="1" cy="308220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7DFD2CA-9D99-C144-BA41-2E51433994EF}"/>
              </a:ext>
            </a:extLst>
          </p:cNvPr>
          <p:cNvSpPr txBox="1"/>
          <p:nvPr/>
        </p:nvSpPr>
        <p:spPr>
          <a:xfrm>
            <a:off x="3233076" y="4083993"/>
            <a:ext cx="144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객체 인식에</a:t>
            </a:r>
            <a:endParaRPr lang="en-US" altLang="ko-KR" sz="1400" dirty="0"/>
          </a:p>
          <a:p>
            <a:r>
              <a:rPr lang="ko-KR" altLang="en-US" sz="1400" dirty="0"/>
              <a:t>성공했을 경우</a:t>
            </a:r>
          </a:p>
        </p:txBody>
      </p:sp>
      <p:sp>
        <p:nvSpPr>
          <p:cNvPr id="41" name="모서리가 둥근 직사각형 33">
            <a:extLst>
              <a:ext uri="{FF2B5EF4-FFF2-40B4-BE49-F238E27FC236}">
                <a16:creationId xmlns:a16="http://schemas.microsoft.com/office/drawing/2014/main" id="{4C10B7EB-279A-844E-A85D-254D0B6C2E02}"/>
              </a:ext>
            </a:extLst>
          </p:cNvPr>
          <p:cNvSpPr/>
          <p:nvPr/>
        </p:nvSpPr>
        <p:spPr>
          <a:xfrm>
            <a:off x="5813698" y="4791368"/>
            <a:ext cx="1307197" cy="570563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전송</a:t>
            </a:r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4C10B7EB-279A-844E-A85D-254D0B6C2E02}"/>
              </a:ext>
            </a:extLst>
          </p:cNvPr>
          <p:cNvSpPr/>
          <p:nvPr/>
        </p:nvSpPr>
        <p:spPr>
          <a:xfrm>
            <a:off x="5813698" y="5636071"/>
            <a:ext cx="1307197" cy="570563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저장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DA8F21-F03E-BA4D-9BB4-5C8B12658C55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6453773" y="5361931"/>
            <a:ext cx="13524" cy="274141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202">
            <a:extLst>
              <a:ext uri="{FF2B5EF4-FFF2-40B4-BE49-F238E27FC236}">
                <a16:creationId xmlns:a16="http://schemas.microsoft.com/office/drawing/2014/main" id="{566CE1D4-0897-0440-8A2F-17310F42F90F}"/>
              </a:ext>
            </a:extLst>
          </p:cNvPr>
          <p:cNvCxnSpPr>
            <a:cxnSpLocks/>
            <a:stCxn id="41" idx="3"/>
            <a:endCxn id="32" idx="3"/>
          </p:cNvCxnSpPr>
          <p:nvPr/>
        </p:nvCxnSpPr>
        <p:spPr>
          <a:xfrm flipV="1">
            <a:off x="7120895" y="3775474"/>
            <a:ext cx="12700" cy="1301176"/>
          </a:xfrm>
          <a:prstGeom prst="bentConnector3">
            <a:avLst>
              <a:gd name="adj1" fmla="val 7126024"/>
            </a:avLst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0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어항 환경 측정 모듈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2C76F61-D9AB-464F-86FC-C8224C238110}"/>
              </a:ext>
            </a:extLst>
          </p:cNvPr>
          <p:cNvSpPr txBox="1">
            <a:spLocks/>
          </p:cNvSpPr>
          <p:nvPr/>
        </p:nvSpPr>
        <p:spPr>
          <a:xfrm>
            <a:off x="4123489" y="1869768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어항의 수온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어항의 혼탁도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 시간 간격으로 어항의 수온 측정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 시간 간격으로 어항의 탁도 측정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시간에 따른 수온 데이터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시간에 따른 탁도 데이터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4E31D-69C1-D447-8D99-CA4B51F84D41}"/>
              </a:ext>
            </a:extLst>
          </p:cNvPr>
          <p:cNvSpPr txBox="1"/>
          <p:nvPr/>
        </p:nvSpPr>
        <p:spPr>
          <a:xfrm>
            <a:off x="9244515" y="3188941"/>
            <a:ext cx="130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센서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(DS18B20)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Picture 2" descr="DS18B20ì ëí ì´ë¯¸ì§ ê²ìê²°ê³¼">
            <a:extLst>
              <a:ext uri="{FF2B5EF4-FFF2-40B4-BE49-F238E27FC236}">
                <a16:creationId xmlns:a16="http://schemas.microsoft.com/office/drawing/2014/main" id="{1F1FB1BC-EEAC-AF48-AC8E-014EB7E7B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7" t="8919" r="9410" b="7261"/>
          <a:stretch/>
        </p:blipFill>
        <p:spPr bwMode="auto">
          <a:xfrm>
            <a:off x="8793096" y="1453229"/>
            <a:ext cx="2211810" cy="17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E009106-A03D-F145-B830-17438CB8A393}"/>
              </a:ext>
            </a:extLst>
          </p:cNvPr>
          <p:cNvGrpSpPr/>
          <p:nvPr/>
        </p:nvGrpSpPr>
        <p:grpSpPr>
          <a:xfrm>
            <a:off x="1277615" y="1877792"/>
            <a:ext cx="2391631" cy="2412296"/>
            <a:chOff x="1475224" y="2049562"/>
            <a:chExt cx="2391631" cy="24122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D84C89-931E-FC48-821A-2355BDD5B991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412296"/>
              <a:chOff x="1610655" y="2748991"/>
              <a:chExt cx="2502466" cy="2412296"/>
            </a:xfrm>
          </p:grpSpPr>
          <p:sp>
            <p:nvSpPr>
              <p:cNvPr id="16" name="사각형: 둥근 위쪽 모서리 55">
                <a:extLst>
                  <a:ext uri="{FF2B5EF4-FFF2-40B4-BE49-F238E27FC236}">
                    <a16:creationId xmlns:a16="http://schemas.microsoft.com/office/drawing/2014/main" id="{ECAD7E8D-8E1C-1344-B5AE-C1F162C8F4B2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33">
                <a:extLst>
                  <a:ext uri="{FF2B5EF4-FFF2-40B4-BE49-F238E27FC236}">
                    <a16:creationId xmlns:a16="http://schemas.microsoft.com/office/drawing/2014/main" id="{DACD5150-7280-A34D-BCEB-D1B7AE845CF5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B0C183-F488-404F-967F-F7173901E911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센서 모듈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DDD67B-C9CA-BA4C-BC1B-964C807B7BDF}"/>
                </a:ext>
              </a:extLst>
            </p:cNvPr>
            <p:cNvGrpSpPr/>
            <p:nvPr/>
          </p:nvGrpSpPr>
          <p:grpSpPr>
            <a:xfrm>
              <a:off x="1552586" y="2553076"/>
              <a:ext cx="2236906" cy="1839906"/>
              <a:chOff x="1543680" y="2567730"/>
              <a:chExt cx="2236906" cy="1839906"/>
            </a:xfrm>
          </p:grpSpPr>
          <p:sp>
            <p:nvSpPr>
              <p:cNvPr id="13" name="모서리가 둥근 직사각형 33">
                <a:extLst>
                  <a:ext uri="{FF2B5EF4-FFF2-40B4-BE49-F238E27FC236}">
                    <a16:creationId xmlns:a16="http://schemas.microsoft.com/office/drawing/2014/main" id="{A3F8DDF1-603B-A34C-8951-58377AD7DA0D}"/>
                  </a:ext>
                </a:extLst>
              </p:cNvPr>
              <p:cNvSpPr/>
              <p:nvPr/>
            </p:nvSpPr>
            <p:spPr>
              <a:xfrm>
                <a:off x="1543680" y="2567730"/>
                <a:ext cx="1080000" cy="901303"/>
              </a:xfrm>
              <a:prstGeom prst="rect">
                <a:avLst/>
              </a:prstGeom>
              <a:solidFill>
                <a:srgbClr val="C0392B"/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bg1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수온 데이터 측정</a:t>
                </a:r>
              </a:p>
            </p:txBody>
          </p:sp>
          <p:sp>
            <p:nvSpPr>
              <p:cNvPr id="14" name="모서리가 둥근 직사각형 33">
                <a:extLst>
                  <a:ext uri="{FF2B5EF4-FFF2-40B4-BE49-F238E27FC236}">
                    <a16:creationId xmlns:a16="http://schemas.microsoft.com/office/drawing/2014/main" id="{68BD370A-418E-1245-8222-61C3ECC6C688}"/>
                  </a:ext>
                </a:extLst>
              </p:cNvPr>
              <p:cNvSpPr/>
              <p:nvPr/>
            </p:nvSpPr>
            <p:spPr>
              <a:xfrm>
                <a:off x="2700586" y="2567730"/>
                <a:ext cx="1080000" cy="9013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수온 데이터 전송</a:t>
                </a:r>
              </a:p>
            </p:txBody>
          </p:sp>
          <p:sp>
            <p:nvSpPr>
              <p:cNvPr id="15" name="모서리가 둥근 직사각형 33">
                <a:extLst>
                  <a:ext uri="{FF2B5EF4-FFF2-40B4-BE49-F238E27FC236}">
                    <a16:creationId xmlns:a16="http://schemas.microsoft.com/office/drawing/2014/main" id="{F653C5E1-6F92-A543-8F68-EC6071E775E6}"/>
                  </a:ext>
                </a:extLst>
              </p:cNvPr>
              <p:cNvSpPr/>
              <p:nvPr/>
            </p:nvSpPr>
            <p:spPr>
              <a:xfrm>
                <a:off x="2700586" y="3506335"/>
                <a:ext cx="1080000" cy="901301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탁도 데이터 전송</a:t>
                </a:r>
              </a:p>
            </p:txBody>
          </p:sp>
        </p:grpSp>
      </p:grpSp>
      <p:sp>
        <p:nvSpPr>
          <p:cNvPr id="19" name="모서리가 둥근 직사각형 33">
            <a:extLst>
              <a:ext uri="{FF2B5EF4-FFF2-40B4-BE49-F238E27FC236}">
                <a16:creationId xmlns:a16="http://schemas.microsoft.com/office/drawing/2014/main" id="{7A7B72C6-84CB-3F43-B503-953E9FEB56C4}"/>
              </a:ext>
            </a:extLst>
          </p:cNvPr>
          <p:cNvSpPr/>
          <p:nvPr/>
        </p:nvSpPr>
        <p:spPr>
          <a:xfrm>
            <a:off x="1348338" y="3308465"/>
            <a:ext cx="1080000" cy="901303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데이터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34A29-EEB2-3340-86B1-170965849D13}"/>
              </a:ext>
            </a:extLst>
          </p:cNvPr>
          <p:cNvSpPr txBox="1"/>
          <p:nvPr/>
        </p:nvSpPr>
        <p:spPr>
          <a:xfrm>
            <a:off x="9386745" y="5560786"/>
            <a:ext cx="13089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센서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Gravity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액체 혼탁도 센서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1" name="Picture 4" descr="http://mechasolution.com/shop/data/goods/1532682798194m0.jpg">
            <a:extLst>
              <a:ext uri="{FF2B5EF4-FFF2-40B4-BE49-F238E27FC236}">
                <a16:creationId xmlns:a16="http://schemas.microsoft.com/office/drawing/2014/main" id="{78704E33-A4C4-6641-9F9B-C027B5D5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1" b="5920"/>
          <a:stretch/>
        </p:blipFill>
        <p:spPr bwMode="auto">
          <a:xfrm>
            <a:off x="8825124" y="3770561"/>
            <a:ext cx="2179782" cy="179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3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어항 환경 측정 모듈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C4BCD052-A9AE-6F4A-AC75-D228E7A2F723}"/>
              </a:ext>
            </a:extLst>
          </p:cNvPr>
          <p:cNvSpPr txBox="1">
            <a:spLocks/>
          </p:cNvSpPr>
          <p:nvPr/>
        </p:nvSpPr>
        <p:spPr>
          <a:xfrm>
            <a:off x="4292823" y="2208883"/>
            <a:ext cx="7899177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어항의 수온 데이터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어항의 혼탁도 데이터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어항의 수온 데이터 및 탁도 데이터를 시리얼 통신을 통해 라즈베리 파이로 전송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수온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데이터를 </a:t>
            </a:r>
            <a:r>
              <a:rPr lang="ko-KR" altLang="en-US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라즈베리파이로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전송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6F9431-C206-5243-AF29-24A705A34105}"/>
              </a:ext>
            </a:extLst>
          </p:cNvPr>
          <p:cNvGrpSpPr/>
          <p:nvPr/>
        </p:nvGrpSpPr>
        <p:grpSpPr>
          <a:xfrm>
            <a:off x="1375244" y="2136587"/>
            <a:ext cx="2391631" cy="2412296"/>
            <a:chOff x="1475224" y="2049562"/>
            <a:chExt cx="2391631" cy="241229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F3A2B7F-52E2-7849-A026-F434FEFCCB04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412296"/>
              <a:chOff x="1610655" y="2748991"/>
              <a:chExt cx="2502466" cy="2412296"/>
            </a:xfrm>
          </p:grpSpPr>
          <p:sp>
            <p:nvSpPr>
              <p:cNvPr id="29" name="사각형: 둥근 위쪽 모서리 15">
                <a:extLst>
                  <a:ext uri="{FF2B5EF4-FFF2-40B4-BE49-F238E27FC236}">
                    <a16:creationId xmlns:a16="http://schemas.microsoft.com/office/drawing/2014/main" id="{99F7F97F-30C5-1841-81F5-9B99836A3740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33">
                <a:extLst>
                  <a:ext uri="{FF2B5EF4-FFF2-40B4-BE49-F238E27FC236}">
                    <a16:creationId xmlns:a16="http://schemas.microsoft.com/office/drawing/2014/main" id="{DC8CEE01-15DC-CC44-8A17-EF439115D654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B7F6F1A-DAEC-244A-8EA6-423F9958034C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센서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B79E60A-49CC-DB4B-92C3-5D835546EB3C}"/>
                </a:ext>
              </a:extLst>
            </p:cNvPr>
            <p:cNvGrpSpPr/>
            <p:nvPr/>
          </p:nvGrpSpPr>
          <p:grpSpPr>
            <a:xfrm>
              <a:off x="1591039" y="2547417"/>
              <a:ext cx="2198453" cy="1845564"/>
              <a:chOff x="1582133" y="2562071"/>
              <a:chExt cx="2198453" cy="1845564"/>
            </a:xfrm>
          </p:grpSpPr>
          <p:sp>
            <p:nvSpPr>
              <p:cNvPr id="26" name="모서리가 둥근 직사각형 33">
                <a:extLst>
                  <a:ext uri="{FF2B5EF4-FFF2-40B4-BE49-F238E27FC236}">
                    <a16:creationId xmlns:a16="http://schemas.microsoft.com/office/drawing/2014/main" id="{8E7E57D6-9A87-6141-9624-1BF65BDA25C7}"/>
                  </a:ext>
                </a:extLst>
              </p:cNvPr>
              <p:cNvSpPr/>
              <p:nvPr/>
            </p:nvSpPr>
            <p:spPr>
              <a:xfrm>
                <a:off x="2700586" y="2562071"/>
                <a:ext cx="1080000" cy="901303"/>
              </a:xfrm>
              <a:prstGeom prst="rect">
                <a:avLst/>
              </a:prstGeom>
              <a:solidFill>
                <a:srgbClr val="C0392B"/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bg1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수온데이터 전송</a:t>
                </a:r>
              </a:p>
            </p:txBody>
          </p:sp>
          <p:sp>
            <p:nvSpPr>
              <p:cNvPr id="27" name="모서리가 둥근 직사각형 33">
                <a:extLst>
                  <a:ext uri="{FF2B5EF4-FFF2-40B4-BE49-F238E27FC236}">
                    <a16:creationId xmlns:a16="http://schemas.microsoft.com/office/drawing/2014/main" id="{5B5B863F-0801-A54F-8900-F35C5077DD4C}"/>
                  </a:ext>
                </a:extLst>
              </p:cNvPr>
              <p:cNvSpPr/>
              <p:nvPr/>
            </p:nvSpPr>
            <p:spPr>
              <a:xfrm>
                <a:off x="1582133" y="3506335"/>
                <a:ext cx="1080000" cy="9013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탁도 데이터 측정</a:t>
                </a:r>
                <a:endParaRPr lang="ko-KR" altLang="en-US" sz="1300" spc="-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  <p:sp>
            <p:nvSpPr>
              <p:cNvPr id="28" name="모서리가 둥근 직사각형 33">
                <a:extLst>
                  <a:ext uri="{FF2B5EF4-FFF2-40B4-BE49-F238E27FC236}">
                    <a16:creationId xmlns:a16="http://schemas.microsoft.com/office/drawing/2014/main" id="{46C72915-3B86-264F-B9D8-A1CD7D998DCA}"/>
                  </a:ext>
                </a:extLst>
              </p:cNvPr>
              <p:cNvSpPr/>
              <p:nvPr/>
            </p:nvSpPr>
            <p:spPr>
              <a:xfrm>
                <a:off x="1582133" y="2562072"/>
                <a:ext cx="1080000" cy="90130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수온 데이터 측정</a:t>
                </a:r>
              </a:p>
            </p:txBody>
          </p:sp>
        </p:grpSp>
      </p:grpSp>
      <p:sp>
        <p:nvSpPr>
          <p:cNvPr id="32" name="모서리가 둥근 직사각형 33">
            <a:extLst>
              <a:ext uri="{FF2B5EF4-FFF2-40B4-BE49-F238E27FC236}">
                <a16:creationId xmlns:a16="http://schemas.microsoft.com/office/drawing/2014/main" id="{0B627840-DBB7-FC4A-993F-B11771660071}"/>
              </a:ext>
            </a:extLst>
          </p:cNvPr>
          <p:cNvSpPr/>
          <p:nvPr/>
        </p:nvSpPr>
        <p:spPr>
          <a:xfrm>
            <a:off x="2606393" y="3578703"/>
            <a:ext cx="1080000" cy="901303"/>
          </a:xfrm>
          <a:prstGeom prst="rect">
            <a:avLst/>
          </a:prstGeom>
          <a:solidFill>
            <a:srgbClr val="C0392B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1300" spc="-5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탁도데이터</a:t>
            </a:r>
            <a:r>
              <a:rPr lang="ko-KR" altLang="en-US" sz="1300" spc="-50" dirty="0"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21585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8D962C-513C-4C8A-B057-979E3A6BEA5A}"/>
              </a:ext>
            </a:extLst>
          </p:cNvPr>
          <p:cNvSpPr/>
          <p:nvPr/>
        </p:nvSpPr>
        <p:spPr>
          <a:xfrm>
            <a:off x="169332" y="3292106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FB9820-7ABB-4FAC-AAA7-490D7AFDD996}"/>
              </a:ext>
            </a:extLst>
          </p:cNvPr>
          <p:cNvSpPr/>
          <p:nvPr/>
        </p:nvSpPr>
        <p:spPr>
          <a:xfrm>
            <a:off x="169332" y="1781552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771" y="676674"/>
            <a:ext cx="2328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623465" y="2089625"/>
            <a:ext cx="1830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 및 사례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460975-9DF4-490A-8859-4F92F5C0D336}"/>
              </a:ext>
            </a:extLst>
          </p:cNvPr>
          <p:cNvSpPr/>
          <p:nvPr/>
        </p:nvSpPr>
        <p:spPr>
          <a:xfrm>
            <a:off x="732607" y="2112287"/>
            <a:ext cx="1836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종합설계개요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3FC275-3149-4EA7-87EB-4C1E1DA9ABE1}"/>
              </a:ext>
            </a:extLst>
          </p:cNvPr>
          <p:cNvSpPr/>
          <p:nvPr/>
        </p:nvSpPr>
        <p:spPr>
          <a:xfrm>
            <a:off x="6741725" y="2112286"/>
            <a:ext cx="1661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시나리오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F5A2D0-62AC-404F-80C3-B40E06E2C9B9}"/>
              </a:ext>
            </a:extLst>
          </p:cNvPr>
          <p:cNvSpPr/>
          <p:nvPr/>
        </p:nvSpPr>
        <p:spPr>
          <a:xfrm>
            <a:off x="9629398" y="2112286"/>
            <a:ext cx="1526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8AC192-76B7-40EF-9BE8-AA251B62D6B1}"/>
              </a:ext>
            </a:extLst>
          </p:cNvPr>
          <p:cNvSpPr/>
          <p:nvPr/>
        </p:nvSpPr>
        <p:spPr>
          <a:xfrm>
            <a:off x="640915" y="3615168"/>
            <a:ext cx="2100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C32C57-AB53-41F6-B903-397B079895E4}"/>
              </a:ext>
            </a:extLst>
          </p:cNvPr>
          <p:cNvSpPr/>
          <p:nvPr/>
        </p:nvSpPr>
        <p:spPr>
          <a:xfrm>
            <a:off x="3459404" y="3631486"/>
            <a:ext cx="21275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환경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0BB6A0-DE53-4460-9094-400407165D4F}"/>
              </a:ext>
            </a:extLst>
          </p:cNvPr>
          <p:cNvSpPr/>
          <p:nvPr/>
        </p:nvSpPr>
        <p:spPr>
          <a:xfrm>
            <a:off x="6801610" y="3627290"/>
            <a:ext cx="1521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데모 환경 설계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16AA1A-4B80-4A43-91C5-68895507CFCB}"/>
              </a:ext>
            </a:extLst>
          </p:cNvPr>
          <p:cNvSpPr/>
          <p:nvPr/>
        </p:nvSpPr>
        <p:spPr>
          <a:xfrm>
            <a:off x="9736057" y="3612298"/>
            <a:ext cx="1122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7CC690-AB19-3D41-A407-8474632C226A}"/>
              </a:ext>
            </a:extLst>
          </p:cNvPr>
          <p:cNvSpPr/>
          <p:nvPr/>
        </p:nvSpPr>
        <p:spPr>
          <a:xfrm>
            <a:off x="169332" y="4802660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C45408-515F-CF4C-80A1-D0B10D65A7B9}"/>
              </a:ext>
            </a:extLst>
          </p:cNvPr>
          <p:cNvSpPr/>
          <p:nvPr/>
        </p:nvSpPr>
        <p:spPr>
          <a:xfrm>
            <a:off x="633856" y="5110733"/>
            <a:ext cx="1920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9.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종합 설계 수행 일정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EDC8FC-E360-8442-BEA0-DF2854537196}"/>
              </a:ext>
            </a:extLst>
          </p:cNvPr>
          <p:cNvSpPr/>
          <p:nvPr/>
        </p:nvSpPr>
        <p:spPr>
          <a:xfrm>
            <a:off x="3459404" y="5094828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 기술 및 참고 문헌</a:t>
            </a:r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시각화 모듈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2527554-EC6D-9E4B-81EC-EFA29F67DD16}"/>
              </a:ext>
            </a:extLst>
          </p:cNvPr>
          <p:cNvSpPr txBox="1">
            <a:spLocks/>
          </p:cNvSpPr>
          <p:nvPr/>
        </p:nvSpPr>
        <p:spPr>
          <a:xfrm>
            <a:off x="4245812" y="1889559"/>
            <a:ext cx="7808209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물고기의 위치 데이터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어항의 수온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데이터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MPAndroidChart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라이브러리를 활용하여 어항 단면의 물고기 위치 분포를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Scatter Chart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나타냄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시간에 따른 수온 데이터를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Line Chart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나타냄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시간에 따른 탁도 데이터를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Line chart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나타냄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물고기 위치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Scatter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 및 수온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탁도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Line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그래프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D69EE8-B655-6B46-9D9A-1B7E2D16D805}"/>
              </a:ext>
            </a:extLst>
          </p:cNvPr>
          <p:cNvGrpSpPr/>
          <p:nvPr/>
        </p:nvGrpSpPr>
        <p:grpSpPr>
          <a:xfrm>
            <a:off x="1444257" y="1912310"/>
            <a:ext cx="2391631" cy="2412296"/>
            <a:chOff x="1475224" y="2049562"/>
            <a:chExt cx="2391631" cy="241229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45CBCC9-3CB9-6D42-AB22-393CA3292928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412296"/>
              <a:chOff x="1610655" y="2748991"/>
              <a:chExt cx="2502466" cy="2412296"/>
            </a:xfrm>
          </p:grpSpPr>
          <p:sp>
            <p:nvSpPr>
              <p:cNvPr id="33" name="사각형: 둥근 위쪽 모서리 15">
                <a:extLst>
                  <a:ext uri="{FF2B5EF4-FFF2-40B4-BE49-F238E27FC236}">
                    <a16:creationId xmlns:a16="http://schemas.microsoft.com/office/drawing/2014/main" id="{29E14D4E-7885-8D44-9CFE-DDDEBB0BA950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0AC5CE93-A9F3-B549-A12C-ADC5DD1A4FCC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F3C7E6-7D62-A147-868D-4E0E789D781D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안드로이드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05EA4A1-FE15-4B43-8FE9-8838A3DD1380}"/>
                </a:ext>
              </a:extLst>
            </p:cNvPr>
            <p:cNvGrpSpPr/>
            <p:nvPr/>
          </p:nvGrpSpPr>
          <p:grpSpPr>
            <a:xfrm>
              <a:off x="1552586" y="2553076"/>
              <a:ext cx="2248846" cy="1813736"/>
              <a:chOff x="1543680" y="2567730"/>
              <a:chExt cx="2248846" cy="1813736"/>
            </a:xfrm>
          </p:grpSpPr>
          <p:sp>
            <p:nvSpPr>
              <p:cNvPr id="20" name="모서리가 둥근 직사각형 33">
                <a:extLst>
                  <a:ext uri="{FF2B5EF4-FFF2-40B4-BE49-F238E27FC236}">
                    <a16:creationId xmlns:a16="http://schemas.microsoft.com/office/drawing/2014/main" id="{DDB4ED16-6533-6540-89F3-336E04A400D2}"/>
                  </a:ext>
                </a:extLst>
              </p:cNvPr>
              <p:cNvSpPr/>
              <p:nvPr/>
            </p:nvSpPr>
            <p:spPr>
              <a:xfrm>
                <a:off x="1543680" y="2567730"/>
                <a:ext cx="1080000" cy="1813736"/>
              </a:xfrm>
              <a:prstGeom prst="rect">
                <a:avLst/>
              </a:prstGeom>
              <a:solidFill>
                <a:srgbClr val="C0392B"/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bg1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데이터 그래프화</a:t>
                </a:r>
              </a:p>
            </p:txBody>
          </p:sp>
          <p:sp>
            <p:nvSpPr>
              <p:cNvPr id="21" name="모서리가 둥근 직사각형 33">
                <a:extLst>
                  <a:ext uri="{FF2B5EF4-FFF2-40B4-BE49-F238E27FC236}">
                    <a16:creationId xmlns:a16="http://schemas.microsoft.com/office/drawing/2014/main" id="{50BDC535-B996-2341-B7E7-C268C1219D9E}"/>
                  </a:ext>
                </a:extLst>
              </p:cNvPr>
              <p:cNvSpPr/>
              <p:nvPr/>
            </p:nvSpPr>
            <p:spPr>
              <a:xfrm>
                <a:off x="2712526" y="2596508"/>
                <a:ext cx="1080000" cy="1784957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실시간 영상 스트리밍 출력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93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시각화 모듈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5A87A95-9FE9-754E-AF93-1DFA6AED1C5D}"/>
              </a:ext>
            </a:extLst>
          </p:cNvPr>
          <p:cNvSpPr txBox="1">
            <a:spLocks/>
          </p:cNvSpPr>
          <p:nvPr/>
        </p:nvSpPr>
        <p:spPr>
          <a:xfrm>
            <a:off x="3973413" y="2282803"/>
            <a:ext cx="7808209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입력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스마트 어항의 영상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기능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Mjpg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-streamer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라이브러리를 활용하여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Raspberry Pi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카메라 모듈로 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JPG 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이미지를 연속으로 촬영하여 웹으로 전송하고 지정한 스트리밍 </a:t>
            </a:r>
            <a:r>
              <a:rPr lang="en-US" altLang="ko-KR" sz="18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url</a:t>
            </a: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통해 실시간 영상을 스트리밍한다</a:t>
            </a:r>
            <a:r>
              <a:rPr lang="en-US" altLang="ko-KR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120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200" dirty="0">
                <a:latin typeface="Ubuntu" panose="020B0504030602030204" pitchFamily="34" charset="0"/>
              </a:rPr>
              <a:t>출력</a:t>
            </a:r>
            <a:endParaRPr lang="en-US" altLang="ko-KR" sz="2200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실시간 스마트 어항 영상</a:t>
            </a:r>
            <a:endParaRPr lang="en-US" altLang="ko-KR" sz="18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044E41-ABE8-CE4D-8C14-6D05A8779377}"/>
              </a:ext>
            </a:extLst>
          </p:cNvPr>
          <p:cNvGrpSpPr/>
          <p:nvPr/>
        </p:nvGrpSpPr>
        <p:grpSpPr>
          <a:xfrm>
            <a:off x="1219967" y="2119334"/>
            <a:ext cx="2391631" cy="2412296"/>
            <a:chOff x="1475224" y="2049562"/>
            <a:chExt cx="2391631" cy="2412296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5493591-56E5-DF47-A209-C72FDBC312DC}"/>
                </a:ext>
              </a:extLst>
            </p:cNvPr>
            <p:cNvGrpSpPr/>
            <p:nvPr/>
          </p:nvGrpSpPr>
          <p:grpSpPr>
            <a:xfrm>
              <a:off x="1475224" y="2049562"/>
              <a:ext cx="2391631" cy="2412296"/>
              <a:chOff x="1610655" y="2748991"/>
              <a:chExt cx="2502466" cy="2412296"/>
            </a:xfrm>
          </p:grpSpPr>
          <p:sp>
            <p:nvSpPr>
              <p:cNvPr id="26" name="사각형: 둥근 위쪽 모서리 15">
                <a:extLst>
                  <a:ext uri="{FF2B5EF4-FFF2-40B4-BE49-F238E27FC236}">
                    <a16:creationId xmlns:a16="http://schemas.microsoft.com/office/drawing/2014/main" id="{3D957DED-EA0C-F449-B3BD-2CF27FB026BE}"/>
                  </a:ext>
                </a:extLst>
              </p:cNvPr>
              <p:cNvSpPr/>
              <p:nvPr/>
            </p:nvSpPr>
            <p:spPr>
              <a:xfrm>
                <a:off x="1610655" y="2748991"/>
                <a:ext cx="2502466" cy="454895"/>
              </a:xfrm>
              <a:prstGeom prst="round2SameRect">
                <a:avLst>
                  <a:gd name="adj1" fmla="val 22251"/>
                  <a:gd name="adj2" fmla="val 0"/>
                </a:avLst>
              </a:prstGeom>
              <a:solidFill>
                <a:srgbClr val="C0392B">
                  <a:alpha val="69804"/>
                </a:srgbClr>
              </a:solidFill>
              <a:ln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33">
                <a:extLst>
                  <a:ext uri="{FF2B5EF4-FFF2-40B4-BE49-F238E27FC236}">
                    <a16:creationId xmlns:a16="http://schemas.microsoft.com/office/drawing/2014/main" id="{9D8BE4AF-2C9F-C948-919D-5694A616663B}"/>
                  </a:ext>
                </a:extLst>
              </p:cNvPr>
              <p:cNvSpPr/>
              <p:nvPr/>
            </p:nvSpPr>
            <p:spPr>
              <a:xfrm>
                <a:off x="1610655" y="2748992"/>
                <a:ext cx="2502466" cy="2412295"/>
              </a:xfrm>
              <a:prstGeom prst="roundRect">
                <a:avLst>
                  <a:gd name="adj" fmla="val 4415"/>
                </a:avLst>
              </a:prstGeom>
              <a:noFill/>
              <a:ln w="19050">
                <a:solidFill>
                  <a:srgbClr val="C039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endParaRPr lang="ko-KR" altLang="en-US" sz="15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7CD189-F38F-774E-9B7E-95487C590469}"/>
                  </a:ext>
                </a:extLst>
              </p:cNvPr>
              <p:cNvSpPr txBox="1"/>
              <p:nvPr/>
            </p:nvSpPr>
            <p:spPr>
              <a:xfrm>
                <a:off x="1679111" y="2797611"/>
                <a:ext cx="2365555" cy="34970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안드로이드</a:t>
                </a:r>
                <a:r>
                  <a:rPr lang="en-US" altLang="ko-KR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  <a:cs typeface="맑은 고딕 Semilight" panose="020B0502040204020203" pitchFamily="50" charset="-127"/>
                  </a:rPr>
                  <a:t>모듈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03E66A-2691-F94D-AA47-BF44239242F8}"/>
                </a:ext>
              </a:extLst>
            </p:cNvPr>
            <p:cNvGrpSpPr/>
            <p:nvPr/>
          </p:nvGrpSpPr>
          <p:grpSpPr>
            <a:xfrm>
              <a:off x="1567229" y="2553076"/>
              <a:ext cx="2229813" cy="1824369"/>
              <a:chOff x="1558323" y="2567730"/>
              <a:chExt cx="2229813" cy="1824369"/>
            </a:xfrm>
          </p:grpSpPr>
          <p:sp>
            <p:nvSpPr>
              <p:cNvPr id="24" name="모서리가 둥근 직사각형 33">
                <a:extLst>
                  <a:ext uri="{FF2B5EF4-FFF2-40B4-BE49-F238E27FC236}">
                    <a16:creationId xmlns:a16="http://schemas.microsoft.com/office/drawing/2014/main" id="{EC50AD2E-BFE8-2446-8C6D-EB9195FFF86C}"/>
                  </a:ext>
                </a:extLst>
              </p:cNvPr>
              <p:cNvSpPr/>
              <p:nvPr/>
            </p:nvSpPr>
            <p:spPr>
              <a:xfrm>
                <a:off x="2708136" y="2567730"/>
                <a:ext cx="1080000" cy="1824369"/>
              </a:xfrm>
              <a:prstGeom prst="rect">
                <a:avLst/>
              </a:prstGeom>
              <a:solidFill>
                <a:srgbClr val="C0392B"/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bg1"/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실시간 영상 스트리밍 출력</a:t>
                </a:r>
              </a:p>
            </p:txBody>
          </p:sp>
          <p:sp>
            <p:nvSpPr>
              <p:cNvPr id="25" name="모서리가 둥근 직사각형 33">
                <a:extLst>
                  <a:ext uri="{FF2B5EF4-FFF2-40B4-BE49-F238E27FC236}">
                    <a16:creationId xmlns:a16="http://schemas.microsoft.com/office/drawing/2014/main" id="{9C1049A2-0ACD-6A47-B307-E3D6DB777FB8}"/>
                  </a:ext>
                </a:extLst>
              </p:cNvPr>
              <p:cNvSpPr/>
              <p:nvPr/>
            </p:nvSpPr>
            <p:spPr>
              <a:xfrm>
                <a:off x="1558323" y="2567730"/>
                <a:ext cx="1080000" cy="18243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6350">
                <a:solidFill>
                  <a:srgbClr val="7F8C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latinLnBrk="0"/>
                <a:r>
                  <a:rPr lang="ko-KR" altLang="en-US" sz="1300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 Semilight" panose="020B0502040204020203" pitchFamily="50" charset="-127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데이터 그래프화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542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데이터 전송</a:t>
            </a:r>
          </a:p>
        </p:txBody>
      </p:sp>
      <p:sp>
        <p:nvSpPr>
          <p:cNvPr id="16" name="모서리가 둥근 직사각형 2">
            <a:extLst>
              <a:ext uri="{FF2B5EF4-FFF2-40B4-BE49-F238E27FC236}">
                <a16:creationId xmlns:a16="http://schemas.microsoft.com/office/drawing/2014/main" id="{802BAFAA-AA83-DF45-85ED-4AAF384CD633}"/>
              </a:ext>
            </a:extLst>
          </p:cNvPr>
          <p:cNvSpPr/>
          <p:nvPr/>
        </p:nvSpPr>
        <p:spPr>
          <a:xfrm>
            <a:off x="8263398" y="1833283"/>
            <a:ext cx="3001818" cy="4365883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C9CD5D-F5FD-B24D-A9D1-6BA173EE2DBE}"/>
              </a:ext>
            </a:extLst>
          </p:cNvPr>
          <p:cNvGrpSpPr/>
          <p:nvPr/>
        </p:nvGrpSpPr>
        <p:grpSpPr>
          <a:xfrm>
            <a:off x="8489765" y="1652900"/>
            <a:ext cx="2549084" cy="471574"/>
            <a:chOff x="7075973" y="1988266"/>
            <a:chExt cx="3258048" cy="57696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296F52-5D5D-E54F-85BB-68CB3030C5EA}"/>
                </a:ext>
              </a:extLst>
            </p:cNvPr>
            <p:cNvSpPr/>
            <p:nvPr/>
          </p:nvSpPr>
          <p:spPr>
            <a:xfrm>
              <a:off x="7075974" y="1992890"/>
              <a:ext cx="3258047" cy="57234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안드로이드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178204-EF8D-7946-BD90-D22B29309910}"/>
                </a:ext>
              </a:extLst>
            </p:cNvPr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20" name="모서리가 둥근 직사각형 2">
            <a:extLst>
              <a:ext uri="{FF2B5EF4-FFF2-40B4-BE49-F238E27FC236}">
                <a16:creationId xmlns:a16="http://schemas.microsoft.com/office/drawing/2014/main" id="{8310C389-F466-754A-B115-15E5ACC0EE5D}"/>
              </a:ext>
            </a:extLst>
          </p:cNvPr>
          <p:cNvSpPr/>
          <p:nvPr/>
        </p:nvSpPr>
        <p:spPr>
          <a:xfrm>
            <a:off x="5086759" y="1833282"/>
            <a:ext cx="2724730" cy="4365883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BE554F-2109-6F46-8F51-E91A995D6A81}"/>
              </a:ext>
            </a:extLst>
          </p:cNvPr>
          <p:cNvGrpSpPr/>
          <p:nvPr/>
        </p:nvGrpSpPr>
        <p:grpSpPr>
          <a:xfrm>
            <a:off x="5326584" y="1652900"/>
            <a:ext cx="2220568" cy="471574"/>
            <a:chOff x="7075973" y="1988266"/>
            <a:chExt cx="3258048" cy="57696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E47A42B-92D7-1747-A8CF-DBFBE9530D68}"/>
                </a:ext>
              </a:extLst>
            </p:cNvPr>
            <p:cNvSpPr/>
            <p:nvPr/>
          </p:nvSpPr>
          <p:spPr>
            <a:xfrm>
              <a:off x="7075974" y="1992890"/>
              <a:ext cx="3258047" cy="57234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서버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DE4EB1E-BE4B-194F-B699-DD0825343D36}"/>
                </a:ext>
              </a:extLst>
            </p:cNvPr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31" name="모서리가 둥근 직사각형 2">
            <a:extLst>
              <a:ext uri="{FF2B5EF4-FFF2-40B4-BE49-F238E27FC236}">
                <a16:creationId xmlns:a16="http://schemas.microsoft.com/office/drawing/2014/main" id="{F13E66DD-83A6-DD46-BEE6-ED6105FEF69E}"/>
              </a:ext>
            </a:extLst>
          </p:cNvPr>
          <p:cNvSpPr/>
          <p:nvPr/>
        </p:nvSpPr>
        <p:spPr>
          <a:xfrm>
            <a:off x="1442266" y="1833283"/>
            <a:ext cx="3168073" cy="4365883"/>
          </a:xfrm>
          <a:prstGeom prst="roundRect">
            <a:avLst>
              <a:gd name="adj" fmla="val 3174"/>
            </a:avLst>
          </a:prstGeom>
          <a:solidFill>
            <a:srgbClr val="D9D9D9">
              <a:alpha val="30196"/>
            </a:srgbClr>
          </a:solidFill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E0FE9C-F2AB-0643-8758-661CCFF665E7}"/>
              </a:ext>
            </a:extLst>
          </p:cNvPr>
          <p:cNvGrpSpPr/>
          <p:nvPr/>
        </p:nvGrpSpPr>
        <p:grpSpPr>
          <a:xfrm>
            <a:off x="1663937" y="1622910"/>
            <a:ext cx="2724730" cy="471574"/>
            <a:chOff x="7075973" y="1988266"/>
            <a:chExt cx="3258048" cy="5769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DF9272-F4F5-3544-8375-EECE7CA0EF68}"/>
                </a:ext>
              </a:extLst>
            </p:cNvPr>
            <p:cNvSpPr/>
            <p:nvPr/>
          </p:nvSpPr>
          <p:spPr>
            <a:xfrm>
              <a:off x="7075974" y="1992890"/>
              <a:ext cx="3258047" cy="572345"/>
            </a:xfrm>
            <a:prstGeom prst="rect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2000" b="1" dirty="0">
                  <a:latin typeface="Ubuntu" panose="020B0504030602030204" pitchFamily="34" charset="0"/>
                </a:rPr>
                <a:t>데이터베이스</a:t>
              </a:r>
              <a:endParaRPr lang="en-US" altLang="ko-KR" sz="2000" b="1" dirty="0">
                <a:latin typeface="Ubuntu" panose="020B050403060203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D76FBA-3079-8141-92E8-9B4CBF98BFD8}"/>
                </a:ext>
              </a:extLst>
            </p:cNvPr>
            <p:cNvSpPr/>
            <p:nvPr/>
          </p:nvSpPr>
          <p:spPr>
            <a:xfrm>
              <a:off x="7075973" y="1988266"/>
              <a:ext cx="3258048" cy="572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ctr"/>
              <a:endParaRPr lang="ko-KR" altLang="en-US" sz="2400" b="1">
                <a:latin typeface="Ubuntu" panose="020B0504030602030204" pitchFamily="34" charset="0"/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2A3620C4-1B73-684A-A1F9-F4B7E3D09F7A}"/>
              </a:ext>
            </a:extLst>
          </p:cNvPr>
          <p:cNvSpPr/>
          <p:nvPr/>
        </p:nvSpPr>
        <p:spPr>
          <a:xfrm>
            <a:off x="914239" y="2178853"/>
            <a:ext cx="392469" cy="392469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336AD802-51F6-074C-95D2-962D1659D9A2}"/>
              </a:ext>
            </a:extLst>
          </p:cNvPr>
          <p:cNvSpPr/>
          <p:nvPr/>
        </p:nvSpPr>
        <p:spPr>
          <a:xfrm>
            <a:off x="2299488" y="2516319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user, password </a:t>
            </a:r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확인</a:t>
            </a:r>
          </a:p>
        </p:txBody>
      </p:sp>
      <p:sp>
        <p:nvSpPr>
          <p:cNvPr id="38" name="모서리가 둥근 직사각형 33">
            <a:extLst>
              <a:ext uri="{FF2B5EF4-FFF2-40B4-BE49-F238E27FC236}">
                <a16:creationId xmlns:a16="http://schemas.microsoft.com/office/drawing/2014/main" id="{A0E09CEB-760B-7645-91C7-D9920B37B087}"/>
              </a:ext>
            </a:extLst>
          </p:cNvPr>
          <p:cNvSpPr/>
          <p:nvPr/>
        </p:nvSpPr>
        <p:spPr>
          <a:xfrm>
            <a:off x="2297572" y="5135501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접근 불가</a:t>
            </a:r>
          </a:p>
        </p:txBody>
      </p:sp>
      <p:sp>
        <p:nvSpPr>
          <p:cNvPr id="39" name="모서리가 둥근 직사각형 33">
            <a:extLst>
              <a:ext uri="{FF2B5EF4-FFF2-40B4-BE49-F238E27FC236}">
                <a16:creationId xmlns:a16="http://schemas.microsoft.com/office/drawing/2014/main" id="{8250FE55-FF06-404C-B415-29FDFFBF2BE5}"/>
              </a:ext>
            </a:extLst>
          </p:cNvPr>
          <p:cNvSpPr/>
          <p:nvPr/>
        </p:nvSpPr>
        <p:spPr>
          <a:xfrm>
            <a:off x="2297572" y="4212692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접근허용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756518A-F462-E445-B043-4556D06FCA3F}"/>
              </a:ext>
            </a:extLst>
          </p:cNvPr>
          <p:cNvCxnSpPr>
            <a:cxnSpLocks/>
          </p:cNvCxnSpPr>
          <p:nvPr/>
        </p:nvCxnSpPr>
        <p:spPr>
          <a:xfrm>
            <a:off x="1309304" y="2358908"/>
            <a:ext cx="4328596" cy="0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196">
            <a:extLst>
              <a:ext uri="{FF2B5EF4-FFF2-40B4-BE49-F238E27FC236}">
                <a16:creationId xmlns:a16="http://schemas.microsoft.com/office/drawing/2014/main" id="{BC095385-DC19-8348-B2C9-DDCED55D909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47208" y="2821195"/>
            <a:ext cx="2580992" cy="251499"/>
          </a:xfrm>
          <a:prstGeom prst="bentConnector3">
            <a:avLst>
              <a:gd name="adj1" fmla="val 1094"/>
            </a:avLst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0163C7A-B280-0B43-B133-4E611C89EC8D}"/>
              </a:ext>
            </a:extLst>
          </p:cNvPr>
          <p:cNvCxnSpPr>
            <a:cxnSpLocks/>
          </p:cNvCxnSpPr>
          <p:nvPr/>
        </p:nvCxnSpPr>
        <p:spPr>
          <a:xfrm>
            <a:off x="3056646" y="3174756"/>
            <a:ext cx="0" cy="285126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순서도: 판단 188">
            <a:extLst>
              <a:ext uri="{FF2B5EF4-FFF2-40B4-BE49-F238E27FC236}">
                <a16:creationId xmlns:a16="http://schemas.microsoft.com/office/drawing/2014/main" id="{3C21F6A1-0072-2347-A163-B96BB826E592}"/>
              </a:ext>
            </a:extLst>
          </p:cNvPr>
          <p:cNvSpPr/>
          <p:nvPr/>
        </p:nvSpPr>
        <p:spPr>
          <a:xfrm>
            <a:off x="2821108" y="3430676"/>
            <a:ext cx="471600" cy="471600"/>
          </a:xfrm>
          <a:prstGeom prst="flowChartDecision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2A8DDE7C-E985-8F42-9827-FD93EF335650}"/>
              </a:ext>
            </a:extLst>
          </p:cNvPr>
          <p:cNvCxnSpPr>
            <a:cxnSpLocks/>
            <a:stCxn id="37" idx="1"/>
            <a:endCxn id="38" idx="1"/>
          </p:cNvCxnSpPr>
          <p:nvPr/>
        </p:nvCxnSpPr>
        <p:spPr>
          <a:xfrm rot="10800000" flipV="1">
            <a:off x="2297572" y="2845539"/>
            <a:ext cx="1916" cy="2619182"/>
          </a:xfrm>
          <a:prstGeom prst="bentConnector3">
            <a:avLst>
              <a:gd name="adj1" fmla="val 18334290"/>
            </a:avLst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20E0BBA-23AD-4C48-839D-1E6BD5FB285C}"/>
              </a:ext>
            </a:extLst>
          </p:cNvPr>
          <p:cNvSpPr txBox="1"/>
          <p:nvPr/>
        </p:nvSpPr>
        <p:spPr>
          <a:xfrm>
            <a:off x="3254330" y="3277649"/>
            <a:ext cx="1075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 측과 같을 경우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BD72F4-BC2E-8947-805A-070208574D4B}"/>
              </a:ext>
            </a:extLst>
          </p:cNvPr>
          <p:cNvSpPr txBox="1"/>
          <p:nvPr/>
        </p:nvSpPr>
        <p:spPr>
          <a:xfrm>
            <a:off x="976346" y="4664233"/>
            <a:ext cx="1075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서버 측과 다를 경우</a:t>
            </a:r>
          </a:p>
        </p:txBody>
      </p:sp>
      <p:sp>
        <p:nvSpPr>
          <p:cNvPr id="47" name="모서리가 둥근 직사각형 33">
            <a:extLst>
              <a:ext uri="{FF2B5EF4-FFF2-40B4-BE49-F238E27FC236}">
                <a16:creationId xmlns:a16="http://schemas.microsoft.com/office/drawing/2014/main" id="{270CB08E-E5E0-6C4E-9CDA-708D07A5BD66}"/>
              </a:ext>
            </a:extLst>
          </p:cNvPr>
          <p:cNvSpPr/>
          <p:nvPr/>
        </p:nvSpPr>
        <p:spPr>
          <a:xfrm>
            <a:off x="5441570" y="4322798"/>
            <a:ext cx="1890928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</a:t>
            </a:r>
            <a:r>
              <a:rPr lang="en-US" altLang="ko-KR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json</a:t>
            </a:r>
            <a:r>
              <a:rPr lang="ko-KR" altLang="en-US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</a:t>
            </a:r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pc="-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인코딩</a:t>
            </a:r>
            <a:endParaRPr lang="ko-KR" altLang="en-US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8" name="모서리가 둥근 직사각형 33">
            <a:extLst>
              <a:ext uri="{FF2B5EF4-FFF2-40B4-BE49-F238E27FC236}">
                <a16:creationId xmlns:a16="http://schemas.microsoft.com/office/drawing/2014/main" id="{75C2C158-5D9B-7646-A83F-BF79B04CB3A6}"/>
              </a:ext>
            </a:extLst>
          </p:cNvPr>
          <p:cNvSpPr/>
          <p:nvPr/>
        </p:nvSpPr>
        <p:spPr>
          <a:xfrm>
            <a:off x="5642659" y="2256411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en-US" altLang="ko-KR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 </a:t>
            </a:r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접근</a:t>
            </a:r>
          </a:p>
        </p:txBody>
      </p:sp>
      <p:sp>
        <p:nvSpPr>
          <p:cNvPr id="49" name="모서리가 둥근 직사각형 33">
            <a:extLst>
              <a:ext uri="{FF2B5EF4-FFF2-40B4-BE49-F238E27FC236}">
                <a16:creationId xmlns:a16="http://schemas.microsoft.com/office/drawing/2014/main" id="{2D45AE90-A332-CB47-9522-17F0CFD5D7D9}"/>
              </a:ext>
            </a:extLst>
          </p:cNvPr>
          <p:cNvSpPr/>
          <p:nvPr/>
        </p:nvSpPr>
        <p:spPr>
          <a:xfrm>
            <a:off x="5611257" y="3345780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조회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7B6D914-97CD-4E45-ADC0-F5C72AA7F84E}"/>
              </a:ext>
            </a:extLst>
          </p:cNvPr>
          <p:cNvCxnSpPr>
            <a:cxnSpLocks/>
          </p:cNvCxnSpPr>
          <p:nvPr/>
        </p:nvCxnSpPr>
        <p:spPr>
          <a:xfrm>
            <a:off x="3053770" y="3896500"/>
            <a:ext cx="0" cy="285126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AAD09D-9E00-3249-97AD-27D739BC8C38}"/>
              </a:ext>
            </a:extLst>
          </p:cNvPr>
          <p:cNvCxnSpPr>
            <a:cxnSpLocks/>
          </p:cNvCxnSpPr>
          <p:nvPr/>
        </p:nvCxnSpPr>
        <p:spPr>
          <a:xfrm>
            <a:off x="6387034" y="4020424"/>
            <a:ext cx="0" cy="285126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모서리가 둥근 직사각형 33">
            <a:extLst>
              <a:ext uri="{FF2B5EF4-FFF2-40B4-BE49-F238E27FC236}">
                <a16:creationId xmlns:a16="http://schemas.microsoft.com/office/drawing/2014/main" id="{28D77866-88BF-EF45-ABC4-771477D8DB05}"/>
              </a:ext>
            </a:extLst>
          </p:cNvPr>
          <p:cNvSpPr/>
          <p:nvPr/>
        </p:nvSpPr>
        <p:spPr>
          <a:xfrm>
            <a:off x="5590900" y="5317274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전송</a:t>
            </a:r>
          </a:p>
        </p:txBody>
      </p:sp>
      <p:cxnSp>
        <p:nvCxnSpPr>
          <p:cNvPr id="53" name="연결선: 꺾임 99">
            <a:extLst>
              <a:ext uri="{FF2B5EF4-FFF2-40B4-BE49-F238E27FC236}">
                <a16:creationId xmlns:a16="http://schemas.microsoft.com/office/drawing/2014/main" id="{94880DEC-5C82-E742-BD3B-BFDB4248E0F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3854806" y="3675000"/>
            <a:ext cx="1756451" cy="866912"/>
          </a:xfrm>
          <a:prstGeom prst="bentConnector3">
            <a:avLst>
              <a:gd name="adj1" fmla="val 55894"/>
            </a:avLst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32FB78C-A25E-F64D-93E0-3EB82120084E}"/>
              </a:ext>
            </a:extLst>
          </p:cNvPr>
          <p:cNvCxnSpPr>
            <a:cxnSpLocks/>
          </p:cNvCxnSpPr>
          <p:nvPr/>
        </p:nvCxnSpPr>
        <p:spPr>
          <a:xfrm>
            <a:off x="6349652" y="5000958"/>
            <a:ext cx="0" cy="285126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BD73152-4B66-904F-8BEA-F85DE988318F}"/>
              </a:ext>
            </a:extLst>
          </p:cNvPr>
          <p:cNvCxnSpPr>
            <a:cxnSpLocks/>
          </p:cNvCxnSpPr>
          <p:nvPr/>
        </p:nvCxnSpPr>
        <p:spPr>
          <a:xfrm flipV="1">
            <a:off x="7124080" y="5629036"/>
            <a:ext cx="1864449" cy="33396"/>
          </a:xfrm>
          <a:prstGeom prst="straightConnector1">
            <a:avLst/>
          </a:prstGeom>
          <a:ln w="57150">
            <a:solidFill>
              <a:srgbClr val="BDC3C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모서리가 둥근 직사각형 33">
            <a:extLst>
              <a:ext uri="{FF2B5EF4-FFF2-40B4-BE49-F238E27FC236}">
                <a16:creationId xmlns:a16="http://schemas.microsoft.com/office/drawing/2014/main" id="{136661AE-3154-A948-A431-E41D89103D54}"/>
              </a:ext>
            </a:extLst>
          </p:cNvPr>
          <p:cNvSpPr/>
          <p:nvPr/>
        </p:nvSpPr>
        <p:spPr>
          <a:xfrm>
            <a:off x="8988529" y="5244765"/>
            <a:ext cx="1551554" cy="658440"/>
          </a:xfrm>
          <a:prstGeom prst="rect">
            <a:avLst/>
          </a:prstGeom>
          <a:solidFill>
            <a:srgbClr val="FFFFFF"/>
          </a:solidFill>
          <a:ln w="6350">
            <a:solidFill>
              <a:srgbClr val="7F8C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웹을 통해 </a:t>
            </a:r>
            <a:endParaRPr lang="en-US" altLang="ko-KR" spc="-50" dirty="0">
              <a:solidFill>
                <a:schemeClr val="tx1">
                  <a:lumMod val="65000"/>
                  <a:lumOff val="3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 latinLnBrk="0"/>
            <a:r>
              <a:rPr lang="ko-KR" altLang="en-US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출력</a:t>
            </a:r>
          </a:p>
        </p:txBody>
      </p:sp>
    </p:spTree>
    <p:extLst>
      <p:ext uri="{BB962C8B-B14F-4D97-AF65-F5344CB8AC3E}">
        <p14:creationId xmlns:p14="http://schemas.microsoft.com/office/powerpoint/2010/main" val="287962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안드로이드 화면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58B280-225F-AF4F-8248-D4E4124612F8}"/>
              </a:ext>
            </a:extLst>
          </p:cNvPr>
          <p:cNvSpPr txBox="1"/>
          <p:nvPr/>
        </p:nvSpPr>
        <p:spPr>
          <a:xfrm>
            <a:off x="2161929" y="1614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5DC84D-B708-E445-B4BD-24E9CE3D80B9}"/>
              </a:ext>
            </a:extLst>
          </p:cNvPr>
          <p:cNvSpPr txBox="1"/>
          <p:nvPr/>
        </p:nvSpPr>
        <p:spPr>
          <a:xfrm>
            <a:off x="5215204" y="1487695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물고기 움직임</a:t>
            </a:r>
            <a:endParaRPr lang="en-US" altLang="ko-KR" dirty="0"/>
          </a:p>
          <a:p>
            <a:r>
              <a:rPr lang="ko-KR" altLang="en-US" dirty="0"/>
              <a:t>그래프 액티비티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42804B-153B-864F-BC1A-AE8292428ED9}"/>
              </a:ext>
            </a:extLst>
          </p:cNvPr>
          <p:cNvSpPr txBox="1"/>
          <p:nvPr/>
        </p:nvSpPr>
        <p:spPr>
          <a:xfrm>
            <a:off x="8540187" y="146357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통합 모니터링</a:t>
            </a:r>
            <a:endParaRPr lang="en-US" altLang="ko-KR" dirty="0"/>
          </a:p>
          <a:p>
            <a:r>
              <a:rPr lang="ko-KR" altLang="en-US" dirty="0"/>
              <a:t>액티비티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67F340-9529-4A0A-8C7B-23C369B9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73" y="2134026"/>
            <a:ext cx="2380353" cy="44829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B8AC1C-358C-4D2A-833B-7A3C31C8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34" y="2161326"/>
            <a:ext cx="2270124" cy="4275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CF6EEB-20B1-489E-9632-0E5FADA5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106" y="2185925"/>
            <a:ext cx="2325239" cy="4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모듈 상세 설계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안드로이드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8C7EB6-A379-2544-89CD-672BAABE3CC6}"/>
              </a:ext>
            </a:extLst>
          </p:cNvPr>
          <p:cNvSpPr txBox="1"/>
          <p:nvPr/>
        </p:nvSpPr>
        <p:spPr>
          <a:xfrm>
            <a:off x="5335973" y="144631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어항 탁도</a:t>
            </a:r>
            <a:endParaRPr lang="en-US" altLang="ko-KR" dirty="0"/>
          </a:p>
          <a:p>
            <a:r>
              <a:rPr lang="ko-KR" altLang="en-US" dirty="0"/>
              <a:t>그래프 액티비티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43554-B262-C147-8DE2-B8A7ACB6E14C}"/>
              </a:ext>
            </a:extLst>
          </p:cNvPr>
          <p:cNvSpPr txBox="1"/>
          <p:nvPr/>
        </p:nvSpPr>
        <p:spPr>
          <a:xfrm>
            <a:off x="8697591" y="152215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/>
              <a:t>네비게이션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B47E5-3D6E-384A-904A-3A74A488B68D}"/>
              </a:ext>
            </a:extLst>
          </p:cNvPr>
          <p:cNvSpPr txBox="1"/>
          <p:nvPr/>
        </p:nvSpPr>
        <p:spPr>
          <a:xfrm>
            <a:off x="1974353" y="1456937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어항 수온</a:t>
            </a:r>
            <a:endParaRPr lang="en-US" altLang="ko-KR" dirty="0"/>
          </a:p>
          <a:p>
            <a:r>
              <a:rPr lang="ko-KR" altLang="en-US" dirty="0"/>
              <a:t>그래프 액티비티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D33F7C-8E37-412E-9D4B-58CB6BB9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77" y="2166681"/>
            <a:ext cx="2339997" cy="4406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1BFB6F-A414-4194-8819-60C58B49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534" y="2115324"/>
            <a:ext cx="2339997" cy="44069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04BA32-708E-4862-A8FB-A7B47473A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82" y="2166681"/>
            <a:ext cx="2339997" cy="44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4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개발환경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개발환경 및 방법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하드웨어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97F8DFC-A9B5-8D4A-B1BB-E3F26BF52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83692"/>
              </p:ext>
            </p:extLst>
          </p:nvPr>
        </p:nvGraphicFramePr>
        <p:xfrm>
          <a:off x="1143513" y="2070100"/>
          <a:ext cx="4672620" cy="25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51">
                  <a:extLst>
                    <a:ext uri="{9D8B030D-6E8A-4147-A177-3AD203B41FA5}">
                      <a16:colId xmlns:a16="http://schemas.microsoft.com/office/drawing/2014/main" val="2707892703"/>
                    </a:ext>
                  </a:extLst>
                </a:gridCol>
                <a:gridCol w="3809769">
                  <a:extLst>
                    <a:ext uri="{9D8B030D-6E8A-4147-A177-3AD203B41FA5}">
                      <a16:colId xmlns:a16="http://schemas.microsoft.com/office/drawing/2014/main" val="2607720031"/>
                    </a:ext>
                  </a:extLst>
                </a:gridCol>
              </a:tblGrid>
              <a:tr h="3171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라즈베리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파이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47011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  <a:cs typeface="+mn-cs"/>
                        </a:rPr>
                        <a:t>Raspberry Pi 3 Model B+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92262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CPU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BCM 2387 1.4GHz </a:t>
                      </a:r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쿼드코어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ARM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189350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GPU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VideoCore</a:t>
                      </a:r>
                      <a:r>
                        <a:rPr lang="fr-FR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IV 3D </a:t>
                      </a:r>
                      <a:r>
                        <a:rPr lang="fr-FR" altLang="ko-KR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graphics</a:t>
                      </a:r>
                      <a:r>
                        <a:rPr lang="fr-FR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fr-FR" altLang="ko-KR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core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76710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RAM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1GB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LP DDR2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6279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HDD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MicroSD card 16GB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09906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OS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Raspbian</a:t>
                      </a:r>
                      <a:r>
                        <a:rPr lang="en-US" altLang="ko-KR" sz="1400" baseline="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Jessie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02172"/>
                  </a:ext>
                </a:extLst>
              </a:tr>
              <a:tr h="31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카메라</a:t>
                      </a: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카메라 모듈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V2, 8MP (</a:t>
                      </a:r>
                      <a:r>
                        <a:rPr lang="en-US" altLang="ko-KR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RPi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Camera V2) 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85347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3024267-9DEB-6348-810C-2F7632094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27339"/>
              </p:ext>
            </p:extLst>
          </p:nvPr>
        </p:nvGraphicFramePr>
        <p:xfrm>
          <a:off x="6375867" y="2070100"/>
          <a:ext cx="4672620" cy="1930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747">
                  <a:extLst>
                    <a:ext uri="{9D8B030D-6E8A-4147-A177-3AD203B41FA5}">
                      <a16:colId xmlns:a16="http://schemas.microsoft.com/office/drawing/2014/main" val="2707892703"/>
                    </a:ext>
                  </a:extLst>
                </a:gridCol>
                <a:gridCol w="3485873">
                  <a:extLst>
                    <a:ext uri="{9D8B030D-6E8A-4147-A177-3AD203B41FA5}">
                      <a16:colId xmlns:a16="http://schemas.microsoft.com/office/drawing/2014/main" val="2607720031"/>
                    </a:ext>
                  </a:extLst>
                </a:gridCol>
              </a:tblGrid>
              <a:tr h="3217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kern="1200" dirty="0">
                        <a:solidFill>
                          <a:schemeClr val="dk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566904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Board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  <a:cs typeface="+mn-cs"/>
                        </a:rPr>
                        <a:t>Aduino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  <a:cs typeface="+mn-cs"/>
                        </a:rPr>
                        <a:t> UNO R3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92262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CPU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Microchip AVR (8-bit)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189350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RAM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32KB</a:t>
                      </a: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46279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온도센서</a:t>
                      </a: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DS18B20 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방수 온도센서 </a:t>
                      </a:r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프로브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285347"/>
                  </a:ext>
                </a:extLst>
              </a:tr>
              <a:tr h="321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혼탁도 센서</a:t>
                      </a:r>
                    </a:p>
                  </a:txBody>
                  <a:tcPr anchor="ctr">
                    <a:solidFill>
                      <a:srgbClr val="34495E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Gravity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액체 혼탁도 센서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4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807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개발환경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개발환경 및 방법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소프트웨어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개체 틀 6">
                <a:extLst>
                  <a:ext uri="{FF2B5EF4-FFF2-40B4-BE49-F238E27FC236}">
                    <a16:creationId xmlns:a16="http://schemas.microsoft.com/office/drawing/2014/main" id="{CAD1F46F-54ED-A149-A834-F560E88D36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2936" y="1716164"/>
                <a:ext cx="10168255" cy="468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2400" dirty="0" smtClean="0">
                        <a:solidFill>
                          <a:schemeClr val="tx1"/>
                        </a:solidFill>
                        <a:latin typeface="Ubuntu" panose="020B0504030602030204" pitchFamily="34" charset="0"/>
                      </a:rPr>
                      <m:t>■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 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O/S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Window 10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Ubuntu" panose="020B0504030602030204" pitchFamily="34" charset="0"/>
                    <a:ea typeface="나눔바른고딕" panose="020B0603020101020101" pitchFamily="50" charset="-127"/>
                  </a:rPr>
                  <a:t>Raspbian Jessie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■ 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Tool</a:t>
                </a:r>
              </a:p>
              <a:p>
                <a:pPr marL="736600" lvl="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OpenCV (v4.0.1)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Android SDK (Software Development Kit)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Arduino IDE (Arduino Integrated Development Environment)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■ 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Test Model</a:t>
                </a:r>
              </a:p>
              <a:p>
                <a:pPr marL="736600" lvl="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LG V30 (Android 7.1.2 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누가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7" name="텍스트 개체 틀 6">
                <a:extLst>
                  <a:ext uri="{FF2B5EF4-FFF2-40B4-BE49-F238E27FC236}">
                    <a16:creationId xmlns:a16="http://schemas.microsoft.com/office/drawing/2014/main" id="{CAD1F46F-54ED-A149-A834-F560E88D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36" y="1716164"/>
                <a:ext cx="10168255" cy="4680000"/>
              </a:xfrm>
              <a:prstGeom prst="rect">
                <a:avLst/>
              </a:prstGeom>
              <a:blipFill>
                <a:blip r:embed="rId3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opencvì ëí ì´ë¯¸ì§ ê²ìê²°ê³¼">
            <a:extLst>
              <a:ext uri="{FF2B5EF4-FFF2-40B4-BE49-F238E27FC236}">
                <a16:creationId xmlns:a16="http://schemas.microsoft.com/office/drawing/2014/main" id="{589A0CE0-4727-CD4E-80D0-7462D02C9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26" y="875620"/>
            <a:ext cx="1787616" cy="157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rduino ideì ëí ì´ë¯¸ì§ ê²ìê²°ê³¼">
            <a:extLst>
              <a:ext uri="{FF2B5EF4-FFF2-40B4-BE49-F238E27FC236}">
                <a16:creationId xmlns:a16="http://schemas.microsoft.com/office/drawing/2014/main" id="{089AFD5C-15AC-C64D-920C-7FA36CC5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507" y="4632922"/>
            <a:ext cx="1578783" cy="157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ndroid studioì ëí ì´ë¯¸ì§ ê²ìê²°ê³¼">
            <a:extLst>
              <a:ext uri="{FF2B5EF4-FFF2-40B4-BE49-F238E27FC236}">
                <a16:creationId xmlns:a16="http://schemas.microsoft.com/office/drawing/2014/main" id="{D6410DC4-E268-A94A-A3E0-ED537346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92" y="3028620"/>
            <a:ext cx="1184030" cy="11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2A7E61-166B-DB4F-9745-E78A32C2D1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44" y="1162051"/>
            <a:ext cx="1158708" cy="14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0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5" y="875620"/>
            <a:ext cx="793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데모환경설계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8A1F419-1452-9445-BF45-8144D2AEC3E3}"/>
              </a:ext>
            </a:extLst>
          </p:cNvPr>
          <p:cNvCxnSpPr>
            <a:cxnSpLocks/>
            <a:stCxn id="1028" idx="3"/>
            <a:endCxn id="21" idx="1"/>
          </p:cNvCxnSpPr>
          <p:nvPr/>
        </p:nvCxnSpPr>
        <p:spPr>
          <a:xfrm flipV="1">
            <a:off x="6829917" y="3663827"/>
            <a:ext cx="530921" cy="4072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ìëë¡ì´ë í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7472EB7C-3356-EC40-883A-6723E53E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1" t="7491" r="25378" b="6647"/>
          <a:stretch/>
        </p:blipFill>
        <p:spPr bwMode="auto">
          <a:xfrm>
            <a:off x="7360838" y="2166681"/>
            <a:ext cx="1744743" cy="29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9E6AE96-A2A5-EF4E-A5B1-D658BEC47232}"/>
              </a:ext>
            </a:extLst>
          </p:cNvPr>
          <p:cNvSpPr/>
          <p:nvPr/>
        </p:nvSpPr>
        <p:spPr bwMode="auto">
          <a:xfrm>
            <a:off x="10491133" y="2684489"/>
            <a:ext cx="599090" cy="588705"/>
          </a:xfrm>
          <a:prstGeom prst="ellipse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양쪽 모서리가 둥근 사각형 12">
            <a:extLst>
              <a:ext uri="{FF2B5EF4-FFF2-40B4-BE49-F238E27FC236}">
                <a16:creationId xmlns:a16="http://schemas.microsoft.com/office/drawing/2014/main" id="{34C3AA39-2270-3743-BEE1-F7FDC5F580D0}"/>
              </a:ext>
            </a:extLst>
          </p:cNvPr>
          <p:cNvSpPr/>
          <p:nvPr/>
        </p:nvSpPr>
        <p:spPr bwMode="auto">
          <a:xfrm>
            <a:off x="10273116" y="3311715"/>
            <a:ext cx="1037824" cy="729293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9F395F-6509-CB46-A6B0-DC073B1BF27E}"/>
              </a:ext>
            </a:extLst>
          </p:cNvPr>
          <p:cNvSpPr txBox="1"/>
          <p:nvPr/>
        </p:nvSpPr>
        <p:spPr>
          <a:xfrm>
            <a:off x="10279220" y="4111816"/>
            <a:ext cx="103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</a:t>
            </a:r>
          </a:p>
        </p:txBody>
      </p:sp>
      <p:pic>
        <p:nvPicPr>
          <p:cNvPr id="1026" name="Picture 2" descr="ì´í­ì ëí ì´ë¯¸ì§ ê²ìê²°ê³¼">
            <a:extLst>
              <a:ext uri="{FF2B5EF4-FFF2-40B4-BE49-F238E27FC236}">
                <a16:creationId xmlns:a16="http://schemas.microsoft.com/office/drawing/2014/main" id="{1588DD60-E210-4C46-82BA-E60C2DD56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63"/>
          <a:stretch/>
        </p:blipFill>
        <p:spPr bwMode="auto">
          <a:xfrm flipH="1">
            <a:off x="869835" y="2174825"/>
            <a:ext cx="3768625" cy="29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 cameraì ëí ì´ë¯¸ì§ ê²ìê²°ê³¼">
            <a:extLst>
              <a:ext uri="{FF2B5EF4-FFF2-40B4-BE49-F238E27FC236}">
                <a16:creationId xmlns:a16="http://schemas.microsoft.com/office/drawing/2014/main" id="{C5B1768E-6CED-42BD-B909-09469EE0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73" y="2795527"/>
            <a:ext cx="1744744" cy="17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8D669E-6333-4BAD-AF06-CA6AFFDD9D00}"/>
              </a:ext>
            </a:extLst>
          </p:cNvPr>
          <p:cNvSpPr/>
          <p:nvPr/>
        </p:nvSpPr>
        <p:spPr>
          <a:xfrm>
            <a:off x="1342211" y="2684489"/>
            <a:ext cx="3135522" cy="177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562EEE2-FC42-4B87-8B4F-022068C03434}"/>
              </a:ext>
            </a:extLst>
          </p:cNvPr>
          <p:cNvCxnSpPr/>
          <p:nvPr/>
        </p:nvCxnSpPr>
        <p:spPr>
          <a:xfrm>
            <a:off x="4477733" y="2684489"/>
            <a:ext cx="1423446" cy="800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0919C2D-1CC6-4552-906F-19F8E484027A}"/>
              </a:ext>
            </a:extLst>
          </p:cNvPr>
          <p:cNvCxnSpPr/>
          <p:nvPr/>
        </p:nvCxnSpPr>
        <p:spPr>
          <a:xfrm flipV="1">
            <a:off x="4477733" y="3878927"/>
            <a:ext cx="1423446" cy="584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3510DC3-032C-42CC-BF91-80D48F1226A4}"/>
              </a:ext>
            </a:extLst>
          </p:cNvPr>
          <p:cNvCxnSpPr>
            <a:cxnSpLocks/>
            <a:stCxn id="21" idx="3"/>
            <a:endCxn id="23" idx="2"/>
          </p:cNvCxnSpPr>
          <p:nvPr/>
        </p:nvCxnSpPr>
        <p:spPr>
          <a:xfrm>
            <a:off x="9105581" y="3663827"/>
            <a:ext cx="1167535" cy="12535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D010616E-B1EE-4130-B804-95CB4D31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747" y="2537237"/>
            <a:ext cx="1145475" cy="21573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309542-8E2B-40CD-9AE0-FB7F67E84A91}"/>
              </a:ext>
            </a:extLst>
          </p:cNvPr>
          <p:cNvSpPr txBox="1"/>
          <p:nvPr/>
        </p:nvSpPr>
        <p:spPr>
          <a:xfrm>
            <a:off x="1661686" y="5420412"/>
            <a:ext cx="272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어항의 전면부가 보이는 위치에 카메라를 설치</a:t>
            </a:r>
          </a:p>
        </p:txBody>
      </p:sp>
    </p:spTree>
    <p:extLst>
      <p:ext uri="{BB962C8B-B14F-4D97-AF65-F5344CB8AC3E}">
        <p14:creationId xmlns:p14="http://schemas.microsoft.com/office/powerpoint/2010/main" val="210934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7" y="875620"/>
            <a:ext cx="412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9A83353-64C0-452D-9907-C4CD8873A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28981"/>
              </p:ext>
            </p:extLst>
          </p:nvPr>
        </p:nvGraphicFramePr>
        <p:xfrm>
          <a:off x="1560657" y="1745460"/>
          <a:ext cx="8821836" cy="4433334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2205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854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이정민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이혜수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장소현</a:t>
                      </a:r>
                      <a:endParaRPr lang="ko-KR" altLang="en-US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자료수집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라즈베리파이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카메라 모듈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  <a:endParaRPr lang="en-US" altLang="ko-KR" sz="1400" baseline="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Opencv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 object tracking</a:t>
                      </a:r>
                      <a:endParaRPr lang="ko-KR" altLang="en-US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수온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탁도센서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모듈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안드로이드 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서버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통신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데이터베이스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라즈베리파이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통합제어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객체 추적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통합제어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안드로이드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서버와 데이터베이스 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구축 및 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Object tracking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모듈제어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알고리즘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센서 모듈제어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안드로이드 앱 구현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라즈베리파이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데이터 및 안드로이드 통신</a:t>
                      </a:r>
                      <a:endParaRPr lang="en-US" altLang="ko-KR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Object tracking</a:t>
                      </a:r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모듈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sz="1400" baseline="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</a:t>
                      </a:r>
                      <a:r>
                        <a:rPr lang="en-US" altLang="ko-KR" sz="1400" baseline="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System</a:t>
                      </a:r>
                      <a:endParaRPr lang="ko-KR" altLang="en-US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수온 및 탁도 센서 모듈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System</a:t>
                      </a:r>
                      <a:endParaRPr lang="ko-KR" altLang="en-US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데이터 통신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전체 </a:t>
                      </a:r>
                      <a:r>
                        <a:rPr lang="en-US" altLang="ko-KR" sz="1400" dirty="0">
                          <a:latin typeface="Ubuntu" panose="020B0504030602030204" pitchFamily="34" charset="0"/>
                          <a:ea typeface="나눔바른고딕" panose="020B0603020101020101" pitchFamily="50" charset="-127"/>
                        </a:rPr>
                        <a:t>System</a:t>
                      </a:r>
                      <a:endParaRPr lang="ko-KR" altLang="en-US" sz="1400" dirty="0">
                        <a:latin typeface="Ubuntu" panose="020B0504030602030204" pitchFamily="34" charset="0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79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7" y="875620"/>
            <a:ext cx="412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9.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 설계 수행일정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8E11936-235E-4C15-B941-B25E6D376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953819"/>
              </p:ext>
            </p:extLst>
          </p:nvPr>
        </p:nvGraphicFramePr>
        <p:xfrm>
          <a:off x="2036564" y="1607185"/>
          <a:ext cx="8507977" cy="45852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4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3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902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26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추진사항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12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</a:t>
                      </a:r>
                      <a:r>
                        <a:rPr lang="ko-KR" altLang="en-US" sz="700" spc="-15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700" b="1" spc="-15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요구사항 정의 및 분석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물고기 질병 연구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8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시스템설계 및 상세설계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Python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연구 및 설계</a:t>
                      </a:r>
                      <a:endParaRPr lang="en-US" altLang="ko-KR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데이터베이스 설계 및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OpenCV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연구 및 하드웨어와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8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아두이노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및 </a:t>
                      </a:r>
                      <a:r>
                        <a:rPr lang="ko-KR" altLang="en-US" sz="10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앱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라즈베리파이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구현 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영상처리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데이터 수집 등</a:t>
                      </a:r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및 데이터베이스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63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시험 및 데모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 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시스템 통합시험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문서화 및 발표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중간 보고서 작성</a:t>
                      </a:r>
                      <a:endParaRPr lang="en-US" altLang="ko-KR" sz="10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발표</a:t>
                      </a:r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산업기술대전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r>
                        <a:rPr lang="en-US" altLang="ko-KR" sz="10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0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산업 기술대전 참가</a:t>
                      </a:r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0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최종 보고서 작성 및 </a:t>
                      </a:r>
                      <a:r>
                        <a:rPr lang="ko-KR" altLang="en-US" sz="10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패키징</a:t>
                      </a:r>
                      <a:endParaRPr lang="ko-KR" altLang="en-US" sz="10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</a:t>
                      </a:r>
                      <a:r>
                        <a:rPr lang="ko-KR" altLang="en-US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졸업작품 최종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5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90368" y="848458"/>
            <a:ext cx="6455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종합설계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지적 사항 및 답변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01FF75E-A010-BD4F-96C0-D31A7F56858B}"/>
              </a:ext>
            </a:extLst>
          </p:cNvPr>
          <p:cNvSpPr txBox="1">
            <a:spLocks/>
          </p:cNvSpPr>
          <p:nvPr/>
        </p:nvSpPr>
        <p:spPr>
          <a:xfrm>
            <a:off x="1044200" y="1949773"/>
            <a:ext cx="101036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 err="1">
                <a:latin typeface="Ubuntu" panose="020B0504030602030204" pitchFamily="34" charset="0"/>
              </a:rPr>
              <a:t>딥러닝을</a:t>
            </a:r>
            <a:r>
              <a:rPr lang="ko-KR" altLang="en-US" dirty="0">
                <a:latin typeface="Ubuntu" panose="020B0504030602030204" pitchFamily="34" charset="0"/>
              </a:rPr>
              <a:t> 위한 이미지 자료 확보 →  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“</a:t>
            </a:r>
            <a:r>
              <a:rPr lang="ko-KR" altLang="en-US" b="1" dirty="0">
                <a:solidFill>
                  <a:srgbClr val="2980B9"/>
                </a:solidFill>
                <a:latin typeface="Ubuntu" panose="020B0504030602030204" pitchFamily="34" charset="0"/>
              </a:rPr>
              <a:t>물고기 영상 자료를 구해 영상처리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”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spc="-30" dirty="0" err="1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딥러닝을</a:t>
            </a: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대체하여 영상 처리를 통해 질병을 파악할 예정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dirty="0">
                <a:latin typeface="Ubuntu" panose="020B0504030602030204" pitchFamily="34" charset="0"/>
              </a:rPr>
              <a:t>유튜브 등을 통해 비정상적인 물고기의 영상을 찾을 예정</a:t>
            </a:r>
            <a:endParaRPr lang="en-US" altLang="ko-KR" sz="2000" dirty="0"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질병 있는 물고기의 비교 작업 →  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“</a:t>
            </a:r>
            <a:r>
              <a:rPr lang="ko-KR" altLang="en-US" b="1" dirty="0">
                <a:solidFill>
                  <a:srgbClr val="2980B9"/>
                </a:solidFill>
                <a:latin typeface="Ubuntu" panose="020B0504030602030204" pitchFamily="34" charset="0"/>
              </a:rPr>
              <a:t>질병 유무에 따른 움직임 비교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”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4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정상적인 물고기와 비정상적인 물고기 속도와 움직임을 비교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4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정상적인 물고기의 경우 직접 데모 환경을 구축할 예정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4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비정상적인 물고기의 경우 영상을 찾아 환경을 구축할 예정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100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06376" y="875620"/>
            <a:ext cx="881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9.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 설계 수행일정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진행상황도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79714"/>
              </p:ext>
            </p:extLst>
          </p:nvPr>
        </p:nvGraphicFramePr>
        <p:xfrm>
          <a:off x="1254911" y="1667021"/>
          <a:ext cx="9882300" cy="47293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2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</a:t>
                      </a:r>
                      <a:r>
                        <a:rPr lang="ko-KR" altLang="en-US" sz="1000" baseline="0" dirty="0"/>
                        <a:t> 범위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구현한 부분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개선할 부분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/>
                        <a:t>라즈베리파이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50%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파이카메라 연결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영상처리를 할 수 있는 환경 구성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/>
                        <a:t>통신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/>
                        <a:t>아두이노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90%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/>
                        <a:t>아두이노</a:t>
                      </a:r>
                      <a:r>
                        <a:rPr lang="ko-KR" altLang="en-US" sz="1000" dirty="0"/>
                        <a:t> 각 센서 회로 연결 및 값 측정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센서 값 데이터베이스에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dirty="0"/>
                        <a:t>값 저장 주기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영상처리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30%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000" dirty="0"/>
                        <a:t>Object</a:t>
                      </a:r>
                      <a:r>
                        <a:rPr lang="en-US" altLang="ko-KR" sz="1000" baseline="0" dirty="0"/>
                        <a:t> Tracking</a:t>
                      </a: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baseline="0" dirty="0"/>
                        <a:t>추적한 객체의 좌표 전송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dirty="0"/>
                        <a:t>객체 속도 측정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dirty="0"/>
                        <a:t>여러 개의 객체 추적 알고리즘 설계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dirty="0"/>
                        <a:t>물체</a:t>
                      </a:r>
                      <a:r>
                        <a:rPr lang="ko-KR" altLang="en-US" sz="1000" baseline="0" dirty="0"/>
                        <a:t> 인식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000" dirty="0"/>
                        <a:t>촬영된 영상을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/>
                        <a:t>안드로이드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ko-KR" altLang="en-US" sz="1000" b="1" dirty="0" err="1"/>
                        <a:t>앱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65%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사용자 </a:t>
                      </a:r>
                      <a:r>
                        <a:rPr lang="en-US" altLang="ko-KR" sz="1000" dirty="0"/>
                        <a:t>UI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설계 및 구현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서버로부터 센서 값 수신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데이터 시각화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영상 </a:t>
                      </a:r>
                      <a:r>
                        <a:rPr lang="ko-KR" altLang="en-US" sz="1000" baseline="0" dirty="0" err="1"/>
                        <a:t>스트리밍</a:t>
                      </a:r>
                      <a:r>
                        <a:rPr lang="ko-KR" altLang="en-US" sz="1000" baseline="0" dirty="0"/>
                        <a:t> 출력</a:t>
                      </a:r>
                      <a:endParaRPr lang="en-US" altLang="ko-KR" sz="1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물고기 위치 데이터 처리 구현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서버를 통한 사용자 알림 서비스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서버</a:t>
                      </a:r>
                      <a:r>
                        <a:rPr lang="en-US" altLang="ko-KR" sz="1000" b="1" dirty="0"/>
                        <a:t>/</a:t>
                      </a:r>
                      <a:r>
                        <a:rPr lang="ko-KR" altLang="en-US" sz="1000" b="1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70%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/>
                        <a:t>아두이노와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라즈베리파이</a:t>
                      </a:r>
                      <a:r>
                        <a:rPr lang="ko-KR" altLang="en-US" sz="1000" dirty="0"/>
                        <a:t> 간의 데이터 송수신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테이블 및 데이터베이스 구축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실시간 </a:t>
                      </a:r>
                      <a:r>
                        <a:rPr lang="ko-KR" altLang="en-US" sz="1000" dirty="0" err="1"/>
                        <a:t>스트리밍</a:t>
                      </a:r>
                      <a:r>
                        <a:rPr lang="ko-KR" altLang="en-US" sz="1000" dirty="0"/>
                        <a:t> 서비스 구현</a:t>
                      </a:r>
                      <a:endParaRPr lang="en-US" altLang="ko-KR" sz="10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341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50%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하드웨어 및 소프트웨어 개발 환경 구성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센서 값 수집 및 전송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영상 데이터 수집 및 처리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데이터 시각화 및 출력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이상 증세 판단 </a:t>
                      </a:r>
                      <a:r>
                        <a:rPr lang="en-US" altLang="ko-KR" sz="1000" dirty="0"/>
                        <a:t>Rule</a:t>
                      </a:r>
                      <a:r>
                        <a:rPr lang="ko-KR" altLang="en-US" sz="1000" dirty="0"/>
                        <a:t> 연구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데모 환경 구성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43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613612" y="900441"/>
            <a:ext cx="412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필요기술 및 참고문헌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개체 틀 6">
                <a:extLst>
                  <a:ext uri="{FF2B5EF4-FFF2-40B4-BE49-F238E27FC236}">
                    <a16:creationId xmlns:a16="http://schemas.microsoft.com/office/drawing/2014/main" id="{5B2AB07A-B111-3241-AF3F-59191BD86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2936" y="1716164"/>
                <a:ext cx="10168255" cy="468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sz="2400" dirty="0" smtClean="0">
                        <a:solidFill>
                          <a:schemeClr val="tx1"/>
                        </a:solidFill>
                        <a:latin typeface="Ubuntu" panose="020B0504030602030204" pitchFamily="34" charset="0"/>
                      </a:rPr>
                      <m:t>■</m:t>
                    </m:r>
                  </m:oMath>
                </a14:m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  물고기 질병에 관한 정보</a:t>
                </a:r>
                <a:endParaRPr lang="en-US" altLang="ko-KR" sz="2400" dirty="0">
                  <a:solidFill>
                    <a:schemeClr val="tx1"/>
                  </a:solidFill>
                  <a:latin typeface="Ubuntu" panose="020B0504030602030204" pitchFamily="34" charset="0"/>
                </a:endParaRP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(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알기 쉬운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)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물고기 질병과 대책 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– 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임동주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■  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OpenCV</a:t>
                </a:r>
              </a:p>
              <a:p>
                <a:pPr marL="736600" lvl="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OpenCV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로 배우는 영상 처리 및 응용 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– 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정성환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,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배종오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ko-KR" altLang="en-US" sz="1800" dirty="0">
                    <a:solidFill>
                      <a:schemeClr val="tx1"/>
                    </a:solidFill>
                  </a:rPr>
                  <a:t>김대영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박재완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800" dirty="0" err="1">
                    <a:solidFill>
                      <a:schemeClr val="tx1"/>
                    </a:solidFill>
                  </a:rPr>
                  <a:t>이칠우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(2013) </a:t>
                </a:r>
                <a:r>
                  <a:rPr lang="en-US" altLang="ko-KR" sz="1800" dirty="0" err="1">
                    <a:solidFill>
                      <a:schemeClr val="tx1"/>
                    </a:solidFill>
                  </a:rPr>
                  <a:t>CAMshift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기법과 칼만 필터를 결합한 객체 추적 시스템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OpenCV Open Source Computer Vision, Google Docs</a:t>
                </a:r>
              </a:p>
              <a:p>
                <a:pPr marL="73660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en-US" altLang="ko-KR" sz="1800" dirty="0">
                    <a:solidFill>
                      <a:schemeClr val="tx1"/>
                    </a:solidFill>
                  </a:rPr>
                  <a:t>Prateek Joshi (2017), Python </a:t>
                </a:r>
                <a:r>
                  <a:rPr lang="ko-KR" altLang="en-US" sz="1800" dirty="0">
                    <a:solidFill>
                      <a:schemeClr val="tx1"/>
                    </a:solidFill>
                  </a:rPr>
                  <a:t>예제로 배우는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OpenCV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■  </a:t>
                </a:r>
                <a:r>
                  <a:rPr lang="ko-KR" altLang="en-US" sz="2400" dirty="0" err="1">
                    <a:solidFill>
                      <a:schemeClr val="tx1"/>
                    </a:solidFill>
                    <a:latin typeface="Ubuntu" panose="020B0504030602030204" pitchFamily="34" charset="0"/>
                  </a:rPr>
                  <a:t>라즈베리</a:t>
                </a: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 파이</a:t>
                </a:r>
                <a:endParaRPr lang="en-US" altLang="ko-KR" sz="2400" dirty="0">
                  <a:solidFill>
                    <a:schemeClr val="tx1"/>
                  </a:solidFill>
                  <a:latin typeface="Ubuntu" panose="020B0504030602030204" pitchFamily="34" charset="0"/>
                </a:endParaRPr>
              </a:p>
              <a:p>
                <a:pPr marL="736600" lvl="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모두의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라즈베리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-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이시이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모루나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,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에사키</a:t>
                </a: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노리히데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ko-KR" altLang="en-US" sz="24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■  안드로이드</a:t>
                </a:r>
                <a:endParaRPr lang="en-US" altLang="ko-KR" sz="2400" dirty="0">
                  <a:solidFill>
                    <a:schemeClr val="tx1"/>
                  </a:solidFill>
                  <a:latin typeface="Ubuntu" panose="020B0504030602030204" pitchFamily="34" charset="0"/>
                </a:endParaRPr>
              </a:p>
              <a:p>
                <a:pPr marL="736600" lvl="0" indent="-285750" defTabSz="685800" latinLnBrk="0">
                  <a:lnSpc>
                    <a:spcPct val="130000"/>
                  </a:lnSpc>
                  <a:spcBef>
                    <a:spcPts val="0"/>
                  </a:spcBef>
                  <a:buClr>
                    <a:srgbClr val="7F8C8D"/>
                  </a:buClr>
                  <a:buFont typeface="Yoon 윤고딕 530_TT" panose="02090603020101020101" pitchFamily="18" charset="-127"/>
                  <a:buChar char="-"/>
                </a:pPr>
                <a:r>
                  <a:rPr lang="ko-KR" altLang="en-US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그림으로 쉽게 설명하는 안드로이드 프로그래밍 </a:t>
                </a:r>
                <a:r>
                  <a:rPr lang="en-US" altLang="ko-KR" sz="2000" spc="-30" dirty="0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- </a:t>
                </a:r>
                <a:r>
                  <a:rPr lang="ko-KR" altLang="en-US" sz="2000" spc="-30" dirty="0" err="1">
                    <a:solidFill>
                      <a:schemeClr val="tx1"/>
                    </a:solidFill>
                    <a:latin typeface="Ubuntu Light" panose="020B0304030602030204" pitchFamily="34" charset="0"/>
                    <a:ea typeface="맑은 고딕 Semilight" panose="020B0502040204020203" pitchFamily="50" charset="-127"/>
                    <a:cs typeface="맑은 고딕 Semilight" panose="020B0502040204020203" pitchFamily="50" charset="-127"/>
                  </a:rPr>
                  <a:t>천인국</a:t>
                </a:r>
                <a:endParaRPr lang="en-US" altLang="ko-KR" sz="2000" spc="-30" dirty="0">
                  <a:solidFill>
                    <a:schemeClr val="tx1"/>
                  </a:solidFill>
                  <a:latin typeface="Ubuntu Light" panose="020B0304030602030204" pitchFamily="34" charset="0"/>
                  <a:ea typeface="맑은 고딕 Semilight" panose="020B0502040204020203" pitchFamily="50" charset="-127"/>
                  <a:cs typeface="맑은 고딕 Semilight" panose="020B0502040204020203" pitchFamily="50" charset="-127"/>
                </a:endParaRPr>
              </a:p>
            </p:txBody>
          </p:sp>
        </mc:Choice>
        <mc:Fallback xmlns="">
          <p:sp>
            <p:nvSpPr>
              <p:cNvPr id="14" name="텍스트 개체 틀 6">
                <a:extLst>
                  <a:ext uri="{FF2B5EF4-FFF2-40B4-BE49-F238E27FC236}">
                    <a16:creationId xmlns:a16="http://schemas.microsoft.com/office/drawing/2014/main" id="{5B2AB07A-B111-3241-AF3F-59191BD8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936" y="1716164"/>
                <a:ext cx="10168255" cy="4680000"/>
              </a:xfrm>
              <a:prstGeom prst="rect">
                <a:avLst/>
              </a:prstGeom>
              <a:blipFill>
                <a:blip r:embed="rId2"/>
                <a:stretch>
                  <a:fillRect l="-873" b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035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9900" y="3075057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90368" y="848458"/>
            <a:ext cx="6455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종합설계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지적 사항 및 답변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DC0C9D9-1876-5046-920D-45A5055D9001}"/>
              </a:ext>
            </a:extLst>
          </p:cNvPr>
          <p:cNvSpPr txBox="1">
            <a:spLocks/>
          </p:cNvSpPr>
          <p:nvPr/>
        </p:nvSpPr>
        <p:spPr>
          <a:xfrm>
            <a:off x="1329131" y="1874838"/>
            <a:ext cx="101036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인식률 계산</a:t>
            </a:r>
            <a:r>
              <a:rPr lang="en-US" altLang="ko-KR" dirty="0">
                <a:latin typeface="Ubuntu" panose="020B0504030602030204" pitchFamily="34" charset="0"/>
              </a:rPr>
              <a:t>(</a:t>
            </a:r>
            <a:r>
              <a:rPr lang="ko-KR" altLang="en-US" dirty="0">
                <a:latin typeface="Ubuntu" panose="020B0504030602030204" pitchFamily="34" charset="0"/>
              </a:rPr>
              <a:t> </a:t>
            </a:r>
            <a:r>
              <a:rPr lang="ko-KR" altLang="en-US" dirty="0" err="1">
                <a:latin typeface="Ubuntu" panose="020B0504030602030204" pitchFamily="34" charset="0"/>
              </a:rPr>
              <a:t>위양성</a:t>
            </a:r>
            <a:r>
              <a:rPr lang="en-US" altLang="ko-KR" dirty="0">
                <a:latin typeface="Ubuntu" panose="020B0504030602030204" pitchFamily="34" charset="0"/>
              </a:rPr>
              <a:t>,</a:t>
            </a:r>
            <a:r>
              <a:rPr lang="ko-KR" altLang="en-US" dirty="0">
                <a:latin typeface="Ubuntu" panose="020B0504030602030204" pitchFamily="34" charset="0"/>
              </a:rPr>
              <a:t> </a:t>
            </a:r>
            <a:r>
              <a:rPr lang="ko-KR" altLang="en-US" dirty="0" err="1">
                <a:latin typeface="Ubuntu" panose="020B0504030602030204" pitchFamily="34" charset="0"/>
              </a:rPr>
              <a:t>위음성</a:t>
            </a:r>
            <a:r>
              <a:rPr lang="ko-KR" altLang="en-US" dirty="0">
                <a:latin typeface="Ubuntu" panose="020B0504030602030204" pitchFamily="34" charset="0"/>
              </a:rPr>
              <a:t> 수치</a:t>
            </a:r>
            <a:r>
              <a:rPr lang="en-US" altLang="ko-KR" dirty="0">
                <a:latin typeface="Ubuntu" panose="020B0504030602030204" pitchFamily="34" charset="0"/>
              </a:rPr>
              <a:t>)</a:t>
            </a:r>
            <a:r>
              <a:rPr lang="ko-KR" altLang="en-US" dirty="0">
                <a:latin typeface="Ubuntu" panose="020B0504030602030204" pitchFamily="34" charset="0"/>
              </a:rPr>
              <a:t>  → 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“</a:t>
            </a:r>
            <a:r>
              <a:rPr lang="ko-KR" altLang="en-US" b="1" dirty="0">
                <a:solidFill>
                  <a:srgbClr val="2980B9"/>
                </a:solidFill>
                <a:latin typeface="Ubuntu" panose="020B0504030602030204" pitchFamily="34" charset="0"/>
              </a:rPr>
              <a:t>정상적인 물고기 영상과 비정상적인 물고기 영상을 직접 실행시켜 인식률 계산</a:t>
            </a:r>
            <a:r>
              <a:rPr lang="en-US" altLang="ko-KR" b="1" dirty="0">
                <a:solidFill>
                  <a:srgbClr val="2980B9"/>
                </a:solidFill>
                <a:latin typeface="Ubuntu" panose="020B0504030602030204" pitchFamily="34" charset="0"/>
              </a:rPr>
              <a:t>”</a:t>
            </a:r>
          </a:p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    </a:t>
            </a:r>
            <a:r>
              <a:rPr lang="en-US" altLang="ko-KR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000" spc="-30" dirty="0">
                <a:solidFill>
                  <a:prstClr val="black"/>
                </a:solidFill>
                <a:latin typeface="Ubuntu Light" panose="020B0304030602030204" pitchFamily="34" charset="0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일정 횟수 이상 영상을 실행시켜 봄으로써 인식률을 파악할 수 있음</a:t>
            </a:r>
            <a:endParaRPr lang="en-US" altLang="ko-KR" sz="2000" spc="-30" dirty="0">
              <a:solidFill>
                <a:prstClr val="black"/>
              </a:solidFill>
              <a:latin typeface="Ubuntu Light" panose="020B0304030602030204" pitchFamily="34" charset="0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endParaRPr lang="en-US" altLang="ko-KR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endParaRPr lang="en-US" altLang="ko-KR" b="1" dirty="0">
              <a:solidFill>
                <a:srgbClr val="2980B9"/>
              </a:solidFill>
              <a:latin typeface="Ubuntu" panose="020B0504030602030204" pitchFamily="34" charset="0"/>
            </a:endParaRPr>
          </a:p>
          <a:p>
            <a:pPr marL="736600" lvl="0" indent="-285750" algn="l" defTabSz="685800" latinLnBrk="0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endParaRPr lang="en-US" altLang="ko-KR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2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2DF32-1E3D-6F4D-8E40-4ACFC47C77A8}"/>
              </a:ext>
            </a:extLst>
          </p:cNvPr>
          <p:cNvSpPr txBox="1"/>
          <p:nvPr/>
        </p:nvSpPr>
        <p:spPr>
          <a:xfrm>
            <a:off x="-268225" y="809626"/>
            <a:ext cx="6455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종합설계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개발 배경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0B2FF94-3379-B24C-9CAD-D2386B9B2895}"/>
              </a:ext>
            </a:extLst>
          </p:cNvPr>
          <p:cNvSpPr txBox="1">
            <a:spLocks/>
          </p:cNvSpPr>
          <p:nvPr/>
        </p:nvSpPr>
        <p:spPr>
          <a:xfrm>
            <a:off x="1184291" y="1855422"/>
            <a:ext cx="101036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물고기를 양육하는 사람들이 많아지면서 </a:t>
            </a:r>
            <a:r>
              <a:rPr lang="en-US" altLang="ko-KR" dirty="0">
                <a:latin typeface="Ubuntu" panose="020B0504030602030204" pitchFamily="34" charset="0"/>
              </a:rPr>
              <a:t>“</a:t>
            </a:r>
            <a:r>
              <a:rPr lang="ko-KR" altLang="en-US" dirty="0" err="1">
                <a:latin typeface="Ubuntu" panose="020B0504030602030204" pitchFamily="34" charset="0"/>
              </a:rPr>
              <a:t>물방</a:t>
            </a:r>
            <a:r>
              <a:rPr lang="en-US" altLang="ko-KR" dirty="0">
                <a:latin typeface="Ubuntu" panose="020B0504030602030204" pitchFamily="34" charset="0"/>
              </a:rPr>
              <a:t>“</a:t>
            </a:r>
            <a:r>
              <a:rPr lang="ko-KR" altLang="en-US" dirty="0">
                <a:latin typeface="Ubuntu" panose="020B0504030602030204" pitchFamily="34" charset="0"/>
              </a:rPr>
              <a:t>이라는 용어가 등장</a:t>
            </a: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en-US" altLang="ko-KR" dirty="0" err="1">
                <a:latin typeface="Ubuntu" panose="020B0504030602030204" pitchFamily="34" charset="0"/>
              </a:rPr>
              <a:t>IoT</a:t>
            </a:r>
            <a:r>
              <a:rPr lang="en-US" altLang="ko-KR" dirty="0">
                <a:latin typeface="Ubuntu" panose="020B0504030602030204" pitchFamily="34" charset="0"/>
              </a:rPr>
              <a:t>(</a:t>
            </a:r>
            <a:r>
              <a:rPr lang="ko-KR" altLang="en-US" dirty="0">
                <a:latin typeface="Ubuntu" panose="020B0504030602030204" pitchFamily="34" charset="0"/>
              </a:rPr>
              <a:t>사물인터넷</a:t>
            </a:r>
            <a:r>
              <a:rPr lang="en-US" altLang="ko-KR" dirty="0">
                <a:latin typeface="Ubuntu" panose="020B0504030602030204" pitchFamily="34" charset="0"/>
              </a:rPr>
              <a:t>) </a:t>
            </a:r>
            <a:r>
              <a:rPr lang="ko-KR" altLang="en-US" dirty="0">
                <a:latin typeface="Ubuntu" panose="020B0504030602030204" pitchFamily="34" charset="0"/>
              </a:rPr>
              <a:t>시대에 어울리는 물고기 관리 장치가 부족</a:t>
            </a: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물고기를 한눈에 편리하게 관리할 수 있는 관리 장치의 필요성이 증가</a:t>
            </a: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endParaRPr lang="ko-KR" altLang="en-US" dirty="0">
              <a:latin typeface="Ubuntu" panose="020B0504030602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61495D-BFDC-CB46-A250-66782192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36" y="3865338"/>
            <a:ext cx="3240327" cy="2430246"/>
          </a:xfrm>
          <a:prstGeom prst="rect">
            <a:avLst/>
          </a:prstGeom>
        </p:spPr>
      </p:pic>
      <p:pic>
        <p:nvPicPr>
          <p:cNvPr id="9" name="Picture 2" descr="https://postfiles.pstatic.net/20150528_184/w_w_hee_1432806762449hUHvI_JPEG/20150528_183626.jpg?type=w3">
            <a:extLst>
              <a:ext uri="{FF2B5EF4-FFF2-40B4-BE49-F238E27FC236}">
                <a16:creationId xmlns:a16="http://schemas.microsoft.com/office/drawing/2014/main" id="{BAB130F1-DD6E-CE48-84CA-AE13513D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9" y="3865338"/>
            <a:ext cx="3236404" cy="24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A696BB-7923-E94A-810E-8BA9E50A7898}"/>
              </a:ext>
            </a:extLst>
          </p:cNvPr>
          <p:cNvSpPr txBox="1"/>
          <p:nvPr/>
        </p:nvSpPr>
        <p:spPr>
          <a:xfrm>
            <a:off x="9149179" y="5380295"/>
            <a:ext cx="33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err="1"/>
              <a:t>취미뿐만</a:t>
            </a:r>
            <a:r>
              <a:rPr lang="ko-KR" altLang="en-US" dirty="0"/>
              <a:t> 아니라 </a:t>
            </a:r>
            <a:endParaRPr lang="en-US" altLang="ko-KR" dirty="0"/>
          </a:p>
          <a:p>
            <a:r>
              <a:rPr lang="ko-KR" altLang="en-US" dirty="0"/>
              <a:t>상업적인 목적으로도 </a:t>
            </a:r>
            <a:endParaRPr lang="en-US" altLang="ko-KR" dirty="0"/>
          </a:p>
          <a:p>
            <a:r>
              <a:rPr lang="ko-KR" altLang="en-US" dirty="0"/>
              <a:t>쓰이는 </a:t>
            </a:r>
            <a:r>
              <a:rPr lang="en-US" altLang="ko-KR" dirty="0"/>
              <a:t>“</a:t>
            </a:r>
            <a:r>
              <a:rPr lang="ko-KR" altLang="en-US" dirty="0" err="1"/>
              <a:t>물방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47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9D8A-4FAB-EE4A-ACF2-1DF56B4F456C}"/>
              </a:ext>
            </a:extLst>
          </p:cNvPr>
          <p:cNvSpPr txBox="1"/>
          <p:nvPr/>
        </p:nvSpPr>
        <p:spPr>
          <a:xfrm>
            <a:off x="304801" y="854702"/>
            <a:ext cx="64557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종합설계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개발목표 및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개발효과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1C9A268-8FC7-FD4F-B524-01C6252BA594}"/>
              </a:ext>
            </a:extLst>
          </p:cNvPr>
          <p:cNvSpPr txBox="1">
            <a:spLocks/>
          </p:cNvSpPr>
          <p:nvPr/>
        </p:nvSpPr>
        <p:spPr>
          <a:xfrm>
            <a:off x="1238829" y="1514476"/>
            <a:ext cx="101036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r>
              <a:rPr lang="ko-KR" altLang="en-US" b="1" dirty="0">
                <a:latin typeface="Ubuntu" panose="020B0504030602030204" pitchFamily="34" charset="0"/>
              </a:rPr>
              <a:t>연구 개발 목표</a:t>
            </a:r>
            <a:endParaRPr lang="en-US" altLang="ko-KR" b="1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영상처리 알고리즘을 통해 물고기 이상 증상에 관한 데이터를 처리한다</a:t>
            </a:r>
            <a:r>
              <a:rPr lang="en-US" altLang="ko-KR" dirty="0">
                <a:latin typeface="Ubuntu" panose="020B0504030602030204" pitchFamily="34" charset="0"/>
              </a:rPr>
              <a:t>. 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 err="1">
                <a:latin typeface="Ubuntu" panose="020B0504030602030204" pitchFamily="34" charset="0"/>
              </a:rPr>
              <a:t>앱을</a:t>
            </a:r>
            <a:r>
              <a:rPr lang="ko-KR" altLang="en-US" dirty="0">
                <a:latin typeface="Ubuntu" panose="020B0504030602030204" pitchFamily="34" charset="0"/>
              </a:rPr>
              <a:t> 통해 물고기의 상태와 어항의 환경정보를 확인하고 질병을 예방할 수 있는 어항을 설계한다</a:t>
            </a:r>
            <a:r>
              <a:rPr lang="en-US" altLang="ko-KR" dirty="0">
                <a:latin typeface="Ubuntu" panose="020B0504030602030204" pitchFamily="34" charset="0"/>
              </a:rPr>
              <a:t>.</a:t>
            </a:r>
          </a:p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endParaRPr lang="en-US" altLang="ko-KR" sz="800" dirty="0">
              <a:latin typeface="Ubuntu" panose="020B0504030602030204" pitchFamily="34" charset="0"/>
            </a:endParaRPr>
          </a:p>
          <a:p>
            <a:pPr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</a:pPr>
            <a:r>
              <a:rPr lang="ko-KR" altLang="en-US" b="1" dirty="0">
                <a:latin typeface="Ubuntu" panose="020B0504030602030204" pitchFamily="34" charset="0"/>
              </a:rPr>
              <a:t>연구 개발 효과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dirty="0">
                <a:latin typeface="Ubuntu" panose="020B0504030602030204" pitchFamily="34" charset="0"/>
              </a:rPr>
              <a:t>기존 물고기 </a:t>
            </a:r>
            <a:r>
              <a:rPr lang="ko-KR" altLang="en-US" dirty="0" err="1">
                <a:latin typeface="Ubuntu" panose="020B0504030602030204" pitchFamily="34" charset="0"/>
              </a:rPr>
              <a:t>반려인들이</a:t>
            </a:r>
            <a:r>
              <a:rPr lang="ko-KR" altLang="en-US" dirty="0">
                <a:latin typeface="Ubuntu" panose="020B0504030602030204" pitchFamily="34" charset="0"/>
              </a:rPr>
              <a:t> 보다 빠르게 어항의 환경정보나 물고기의 질병을 파악할 수 있고 미래에는 대형 양식장 등 수산업 분야에 적용될 수 있을 것으로 기대된다</a:t>
            </a:r>
            <a:r>
              <a:rPr lang="en-US" altLang="ko-KR" dirty="0">
                <a:latin typeface="Ubuntu" panose="020B0504030602030204" pitchFamily="34" charset="0"/>
              </a:rPr>
              <a:t>.</a:t>
            </a: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endParaRPr lang="en-US" altLang="ko-KR" dirty="0">
              <a:latin typeface="Ubuntu" panose="020B0504030602030204" pitchFamily="34" charset="0"/>
            </a:endParaRPr>
          </a:p>
          <a:p>
            <a:pPr marL="450850" indent="-450850" algn="l" latinLnBrk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2C3E50"/>
              </a:buClr>
              <a:buFont typeface="맑은 고딕" panose="020B0503020000020004" pitchFamily="50" charset="-127"/>
              <a:buChar char="■"/>
            </a:pPr>
            <a:endParaRPr lang="en-US" altLang="ko-KR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0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E9D8A-4FAB-EE4A-ACF2-1DF56B4F456C}"/>
              </a:ext>
            </a:extLst>
          </p:cNvPr>
          <p:cNvSpPr txBox="1"/>
          <p:nvPr/>
        </p:nvSpPr>
        <p:spPr>
          <a:xfrm>
            <a:off x="-503536" y="904430"/>
            <a:ext cx="645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관련 연구 및 사례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4378847-D998-2041-BC57-8644211956B9}"/>
              </a:ext>
            </a:extLst>
          </p:cNvPr>
          <p:cNvSpPr txBox="1">
            <a:spLocks/>
          </p:cNvSpPr>
          <p:nvPr/>
        </p:nvSpPr>
        <p:spPr>
          <a:xfrm>
            <a:off x="1084433" y="3638197"/>
            <a:ext cx="6095678" cy="25162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450850" lvl="0" indent="-450850" algn="l" latinLnBrk="0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</a:pPr>
            <a:r>
              <a:rPr lang="ko-KR" altLang="en-US" sz="2400" dirty="0">
                <a:solidFill>
                  <a:prstClr val="black"/>
                </a:solidFill>
                <a:latin typeface="Ubuntu" panose="020B0504030602030204" pitchFamily="34" charset="0"/>
              </a:rPr>
              <a:t>스마트 어항 </a:t>
            </a:r>
            <a:r>
              <a:rPr lang="en-US" altLang="ko-KR" sz="2400" dirty="0">
                <a:solidFill>
                  <a:prstClr val="black"/>
                </a:solidFill>
                <a:latin typeface="Ubuntu" panose="020B0504030602030204" pitchFamily="34" charset="0"/>
              </a:rPr>
              <a:t>‘</a:t>
            </a:r>
            <a:r>
              <a:rPr lang="ko-KR" altLang="en-US" sz="2400" dirty="0" err="1">
                <a:solidFill>
                  <a:prstClr val="black"/>
                </a:solidFill>
                <a:latin typeface="Ubuntu" panose="020B0504030602030204" pitchFamily="34" charset="0"/>
              </a:rPr>
              <a:t>블루네로</a:t>
            </a:r>
            <a:r>
              <a:rPr lang="en-US" altLang="ko-KR" sz="2400" dirty="0">
                <a:solidFill>
                  <a:prstClr val="black"/>
                </a:solidFill>
                <a:latin typeface="Ubuntu" panose="020B0504030602030204" pitchFamily="34" charset="0"/>
              </a:rPr>
              <a:t>‘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ct val="200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HD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카메라가 설치되어 있어 언제 어디서나 </a:t>
            </a:r>
            <a:endParaRPr lang="en-US" altLang="ko-KR" sz="1800" dirty="0">
              <a:solidFill>
                <a:prstClr val="black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40000"/>
              </a:lnSpc>
              <a:spcBef>
                <a:spcPct val="20000"/>
              </a:spcBef>
              <a:buClr>
                <a:srgbClr val="7F8C8D"/>
              </a:buClr>
            </a:pP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열대어나 수조 상태를 확인해 볼 수 있다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  <a:p>
            <a:pPr marL="736600" lvl="0" indent="-285750" algn="l" defTabSz="685800" latinLnBrk="0">
              <a:lnSpc>
                <a:spcPct val="140000"/>
              </a:lnSpc>
              <a:spcBef>
                <a:spcPct val="200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수소이온지수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염분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온도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물의 높이 등의 </a:t>
            </a:r>
            <a:endParaRPr lang="en-US" altLang="ko-KR" sz="1800" dirty="0">
              <a:solidFill>
                <a:prstClr val="black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450850" lvl="0" algn="l" defTabSz="685800" latinLnBrk="0">
              <a:lnSpc>
                <a:spcPct val="140000"/>
              </a:lnSpc>
              <a:spcBef>
                <a:spcPct val="20000"/>
              </a:spcBef>
              <a:buClr>
                <a:srgbClr val="7F8C8D"/>
              </a:buClr>
            </a:pP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센서를 이용하여 직관적인 확인이 가능하다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BDF8E62C-6668-0F45-B1B3-BDCCDD50F326}"/>
              </a:ext>
            </a:extLst>
          </p:cNvPr>
          <p:cNvSpPr>
            <a:spLocks noGrp="1"/>
          </p:cNvSpPr>
          <p:nvPr/>
        </p:nvSpPr>
        <p:spPr>
          <a:xfrm>
            <a:off x="1084433" y="1899600"/>
            <a:ext cx="9735589" cy="1529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 marL="450850" indent="-450850" algn="l" defTabSz="914400" rtl="0" eaLnBrk="1" latinLnBrk="1" hangingPunct="1">
              <a:lnSpc>
                <a:spcPct val="140000"/>
              </a:lnSpc>
              <a:spcBef>
                <a:spcPts val="600"/>
              </a:spcBef>
              <a:buClr>
                <a:srgbClr val="2C3E50"/>
              </a:buClr>
              <a:buFont typeface="맑은 고딕" panose="020B0503020000020004" pitchFamily="50" charset="-127"/>
              <a:buChar char="■"/>
              <a:defRPr lang="en-US" altLang="ko-KR"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atinLnBrk="0"/>
            <a:r>
              <a:rPr lang="ko-KR" altLang="en-US" dirty="0" err="1">
                <a:latin typeface="Ubuntu" panose="020B0504030602030204" pitchFamily="34" charset="0"/>
              </a:rPr>
              <a:t>샤오미</a:t>
            </a:r>
            <a:r>
              <a:rPr lang="ko-KR" altLang="en-US" dirty="0">
                <a:latin typeface="Ubuntu" panose="020B0504030602030204" pitchFamily="34" charset="0"/>
              </a:rPr>
              <a:t> </a:t>
            </a:r>
            <a:r>
              <a:rPr lang="ko-KR" altLang="en-US" dirty="0" err="1">
                <a:latin typeface="Ubuntu" panose="020B0504030602030204" pitchFamily="34" charset="0"/>
              </a:rPr>
              <a:t>다팡</a:t>
            </a:r>
            <a:r>
              <a:rPr lang="ko-KR" altLang="en-US" dirty="0">
                <a:latin typeface="Ubuntu" panose="020B0504030602030204" pitchFamily="34" charset="0"/>
              </a:rPr>
              <a:t> 스마트 </a:t>
            </a:r>
            <a:r>
              <a:rPr lang="en-US" altLang="ko-KR" dirty="0">
                <a:latin typeface="Ubuntu" panose="020B0504030602030204" pitchFamily="34" charset="0"/>
              </a:rPr>
              <a:t>IP </a:t>
            </a:r>
            <a:r>
              <a:rPr lang="ko-KR" altLang="en-US" dirty="0">
                <a:latin typeface="Ubuntu" panose="020B0504030602030204" pitchFamily="34" charset="0"/>
              </a:rPr>
              <a:t>카메라</a:t>
            </a:r>
            <a:endParaRPr lang="en-US" altLang="ko-KR" dirty="0">
              <a:latin typeface="Ubuntu" panose="020B0504030602030204" pitchFamily="34" charset="0"/>
            </a:endParaRPr>
          </a:p>
          <a:p>
            <a:pPr marL="736600" lvl="0" indent="-285750" defTabSz="685800" latinLnBrk="0">
              <a:spcBef>
                <a:spcPct val="200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위부에서 스마트폰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/ 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태블릿을 이용해 사진</a:t>
            </a:r>
            <a:r>
              <a:rPr lang="en-US" altLang="ko-KR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&amp;</a:t>
            </a: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영상 확인가능</a:t>
            </a:r>
            <a:endParaRPr lang="en-US" altLang="ko-KR" sz="1800" dirty="0">
              <a:solidFill>
                <a:prstClr val="black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736600" lvl="0" indent="-285750" defTabSz="685800" latinLnBrk="0">
              <a:spcBef>
                <a:spcPct val="20000"/>
              </a:spcBef>
              <a:buClr>
                <a:srgbClr val="7F8C8D"/>
              </a:buClr>
              <a:buFont typeface="Yoon 윤고딕 530_TT" panose="02090603020101020101" pitchFamily="18" charset="-127"/>
              <a:buChar char="-"/>
            </a:pPr>
            <a:r>
              <a:rPr lang="ko-KR" altLang="en-US" sz="1800" dirty="0">
                <a:solidFill>
                  <a:prstClr val="black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동작을 감지하여 스스로 작동하여 촬영 가능</a:t>
            </a:r>
            <a:endParaRPr lang="en-US" altLang="ko-KR" sz="1800" dirty="0">
              <a:solidFill>
                <a:prstClr val="black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DC363F-169B-1041-B088-41B783C4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1" y="1514476"/>
            <a:ext cx="2975421" cy="1969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DD7296-0798-9046-83C7-3A960F15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01" y="3776579"/>
            <a:ext cx="2975421" cy="23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33671" y="869663"/>
            <a:ext cx="926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시나리오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물고기 이상 증세 감지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6676B9A6-8EBF-6642-A553-759A9FF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98" y="2855260"/>
            <a:ext cx="1524000" cy="1828800"/>
          </a:xfrm>
          <a:prstGeom prst="rect">
            <a:avLst/>
          </a:prstGeom>
        </p:spPr>
      </p:pic>
      <p:sp>
        <p:nvSpPr>
          <p:cNvPr id="134" name="타원 133">
            <a:extLst>
              <a:ext uri="{FF2B5EF4-FFF2-40B4-BE49-F238E27FC236}">
                <a16:creationId xmlns:a16="http://schemas.microsoft.com/office/drawing/2014/main" id="{EADBED1C-2158-2F4B-B917-1A43D70F7F77}"/>
              </a:ext>
            </a:extLst>
          </p:cNvPr>
          <p:cNvSpPr/>
          <p:nvPr/>
        </p:nvSpPr>
        <p:spPr>
          <a:xfrm>
            <a:off x="1437872" y="3760868"/>
            <a:ext cx="509665" cy="47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2B518A0-E84B-924E-B01A-5E0022B6F23D}"/>
              </a:ext>
            </a:extLst>
          </p:cNvPr>
          <p:cNvSpPr txBox="1"/>
          <p:nvPr/>
        </p:nvSpPr>
        <p:spPr>
          <a:xfrm>
            <a:off x="769866" y="4758052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일정시간이상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수직으로 움직임</a:t>
            </a:r>
          </a:p>
        </p:txBody>
      </p:sp>
      <p:sp>
        <p:nvSpPr>
          <p:cNvPr id="136" name="모서리가 둥근 직사각형 2">
            <a:extLst>
              <a:ext uri="{FF2B5EF4-FFF2-40B4-BE49-F238E27FC236}">
                <a16:creationId xmlns:a16="http://schemas.microsoft.com/office/drawing/2014/main" id="{6AD428A3-FCAE-DF41-A901-FE80349F84E8}"/>
              </a:ext>
            </a:extLst>
          </p:cNvPr>
          <p:cNvSpPr/>
          <p:nvPr/>
        </p:nvSpPr>
        <p:spPr>
          <a:xfrm>
            <a:off x="769866" y="2499639"/>
            <a:ext cx="4169849" cy="3068234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C7A926C-10E7-D643-9B83-F6BA5D87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90" y="2942772"/>
            <a:ext cx="1912893" cy="1572714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19B6F54-2C3C-D145-B6BE-6E85EDF78C81}"/>
              </a:ext>
            </a:extLst>
          </p:cNvPr>
          <p:cNvSpPr txBox="1"/>
          <p:nvPr/>
        </p:nvSpPr>
        <p:spPr>
          <a:xfrm>
            <a:off x="2670619" y="4763068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일정시간 이상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움직임 변화 없음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B2740FC-229F-924D-8AD5-05D90E0A8759}"/>
              </a:ext>
            </a:extLst>
          </p:cNvPr>
          <p:cNvSpPr/>
          <p:nvPr/>
        </p:nvSpPr>
        <p:spPr>
          <a:xfrm>
            <a:off x="3693136" y="3361883"/>
            <a:ext cx="509665" cy="472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633DD489-2DBE-CF41-B19F-AA3ECE4713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32" y="3287865"/>
            <a:ext cx="1158708" cy="145574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FCC15F7-244C-0D43-990A-04A67A77230F}"/>
              </a:ext>
            </a:extLst>
          </p:cNvPr>
          <p:cNvSpPr txBox="1"/>
          <p:nvPr/>
        </p:nvSpPr>
        <p:spPr>
          <a:xfrm>
            <a:off x="5810554" y="4929239"/>
            <a:ext cx="209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움직임 변화 계산</a:t>
            </a:r>
          </a:p>
        </p:txBody>
      </p:sp>
      <p:pic>
        <p:nvPicPr>
          <p:cNvPr id="143" name="Picture 2" descr="ì¤ë§í¸í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31683A02-1479-8340-AF58-253DA211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694" y="3090250"/>
            <a:ext cx="1808020" cy="18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71524DA9-B6A3-C346-A8BC-A7052F2EEC5A}"/>
              </a:ext>
            </a:extLst>
          </p:cNvPr>
          <p:cNvSpPr txBox="1"/>
          <p:nvPr/>
        </p:nvSpPr>
        <p:spPr>
          <a:xfrm>
            <a:off x="9159172" y="4966148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이상증세 알림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간단한 조치 방법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2C8A833-3DB3-A142-AA24-D06788DD0169}"/>
              </a:ext>
            </a:extLst>
          </p:cNvPr>
          <p:cNvCxnSpPr>
            <a:cxnSpLocks/>
            <a:stCxn id="136" idx="3"/>
            <a:endCxn id="141" idx="1"/>
          </p:cNvCxnSpPr>
          <p:nvPr/>
        </p:nvCxnSpPr>
        <p:spPr>
          <a:xfrm flipV="1">
            <a:off x="4939715" y="4015737"/>
            <a:ext cx="1340017" cy="18019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B58A2B-46EC-BC43-AE9F-BC8871E7C711}"/>
              </a:ext>
            </a:extLst>
          </p:cNvPr>
          <p:cNvCxnSpPr>
            <a:cxnSpLocks/>
            <a:stCxn id="141" idx="3"/>
            <a:endCxn id="143" idx="1"/>
          </p:cNvCxnSpPr>
          <p:nvPr/>
        </p:nvCxnSpPr>
        <p:spPr>
          <a:xfrm flipV="1">
            <a:off x="7438440" y="3994261"/>
            <a:ext cx="1865254" cy="21476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33A89A6-D6AB-0643-AA3B-FB8C51500CF5}"/>
              </a:ext>
            </a:extLst>
          </p:cNvPr>
          <p:cNvSpPr/>
          <p:nvPr/>
        </p:nvSpPr>
        <p:spPr>
          <a:xfrm>
            <a:off x="1662088" y="2127861"/>
            <a:ext cx="2385404" cy="572345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108000" rtlCol="0" anchor="ctr"/>
          <a:lstStyle/>
          <a:p>
            <a:pPr algn="ctr"/>
            <a:r>
              <a:rPr lang="ko-KR" altLang="en-US" sz="2400" b="1" dirty="0">
                <a:latin typeface="Ubuntu" panose="020B0504030602030204" pitchFamily="34" charset="0"/>
              </a:rPr>
              <a:t>상황</a:t>
            </a:r>
          </a:p>
        </p:txBody>
      </p:sp>
      <p:sp>
        <p:nvSpPr>
          <p:cNvPr id="19" name="모서리가 둥근 직사각형 2">
            <a:extLst>
              <a:ext uri="{FF2B5EF4-FFF2-40B4-BE49-F238E27FC236}">
                <a16:creationId xmlns:a16="http://schemas.microsoft.com/office/drawing/2014/main" id="{49887A0C-792F-4854-B1FF-A4F447B9757B}"/>
              </a:ext>
            </a:extLst>
          </p:cNvPr>
          <p:cNvSpPr/>
          <p:nvPr/>
        </p:nvSpPr>
        <p:spPr>
          <a:xfrm>
            <a:off x="5208010" y="2464460"/>
            <a:ext cx="3200818" cy="3127893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6BEB34-629A-4C8C-B3D9-FC9F7294BA80}"/>
              </a:ext>
            </a:extLst>
          </p:cNvPr>
          <p:cNvGrpSpPr/>
          <p:nvPr/>
        </p:nvGrpSpPr>
        <p:grpSpPr>
          <a:xfrm>
            <a:off x="5359747" y="2154767"/>
            <a:ext cx="2862676" cy="429440"/>
            <a:chOff x="6487907" y="1992890"/>
            <a:chExt cx="3846114" cy="57696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AAEA3F9-D110-42FF-A059-080119444DEE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1DEA5C3-6E00-45C7-B6A7-73A4A8A0B74F}"/>
                  </a:ext>
                </a:extLst>
              </p:cNvPr>
              <p:cNvGrpSpPr/>
              <p:nvPr/>
            </p:nvGrpSpPr>
            <p:grpSpPr>
              <a:xfrm>
                <a:off x="5723392" y="4713010"/>
                <a:ext cx="1588832" cy="1546356"/>
                <a:chOff x="5828053" y="2419924"/>
                <a:chExt cx="1588832" cy="1546356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43DD2E33-7125-4F09-ABFD-761CBC4CF446}"/>
                    </a:ext>
                  </a:extLst>
                </p:cNvPr>
                <p:cNvSpPr/>
                <p:nvPr/>
              </p:nvSpPr>
              <p:spPr>
                <a:xfrm>
                  <a:off x="5828053" y="2419924"/>
                  <a:ext cx="1588832" cy="1546356"/>
                </a:xfrm>
                <a:prstGeom prst="rect">
                  <a:avLst/>
                </a:prstGeom>
                <a:solidFill>
                  <a:srgbClr val="C039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108000" rtlCol="0" anchor="b"/>
                <a:lstStyle/>
                <a:p>
                  <a:pPr algn="ctr"/>
                  <a:endParaRPr lang="ko-KR" altLang="en-US" sz="2400" b="1">
                    <a:latin typeface="Ubuntu" panose="020B0504030602030204" pitchFamily="34" charset="0"/>
                  </a:endParaRPr>
                </a:p>
              </p:txBody>
            </p: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E735CEEE-1ED0-4C5E-91E7-1302ED311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9117" y="2585908"/>
                  <a:ext cx="946710" cy="1189404"/>
                </a:xfrm>
                <a:prstGeom prst="rect">
                  <a:avLst/>
                </a:prstGeom>
              </p:spPr>
            </p:pic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102B50A-00BA-420F-9F1F-A692BE564A86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EA02EE7-D8AA-4FA1-89D5-59FB2869BBE9}"/>
                </a:ext>
              </a:extLst>
            </p:cNvPr>
            <p:cNvGrpSpPr/>
            <p:nvPr/>
          </p:nvGrpSpPr>
          <p:grpSpPr>
            <a:xfrm>
              <a:off x="7075973" y="1992890"/>
              <a:ext cx="3258048" cy="576969"/>
              <a:chOff x="7075973" y="1988266"/>
              <a:chExt cx="3258048" cy="57696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4E814CE-E9D7-450A-AA21-25A4DF61932C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3258047" cy="572345"/>
              </a:xfrm>
              <a:prstGeom prst="rect">
                <a:avLst/>
              </a:prstGeom>
              <a:solidFill>
                <a:srgbClr val="C0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ctr"/>
              <a:lstStyle/>
              <a:p>
                <a:pPr algn="ctr"/>
                <a:r>
                  <a:rPr lang="en-US" altLang="ko-KR" sz="2400" b="1">
                    <a:latin typeface="Ubuntu" panose="020B0504030602030204" pitchFamily="34" charset="0"/>
                  </a:rPr>
                  <a:t>Raspberry Pi</a:t>
                </a:r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D54337-6E11-4C79-B397-FD1B70E6AD64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3258048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sp>
        <p:nvSpPr>
          <p:cNvPr id="29" name="모서리가 둥근 직사각형 2">
            <a:extLst>
              <a:ext uri="{FF2B5EF4-FFF2-40B4-BE49-F238E27FC236}">
                <a16:creationId xmlns:a16="http://schemas.microsoft.com/office/drawing/2014/main" id="{F80A6BA2-25C3-489D-95CF-7E206B3AE3B5}"/>
              </a:ext>
            </a:extLst>
          </p:cNvPr>
          <p:cNvSpPr/>
          <p:nvPr/>
        </p:nvSpPr>
        <p:spPr>
          <a:xfrm>
            <a:off x="8881951" y="2402477"/>
            <a:ext cx="2520129" cy="3218722"/>
          </a:xfrm>
          <a:prstGeom prst="roundRect">
            <a:avLst>
              <a:gd name="adj" fmla="val 5372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4CE2CEB-D895-452B-B0B6-8A71FC851693}"/>
              </a:ext>
            </a:extLst>
          </p:cNvPr>
          <p:cNvGrpSpPr/>
          <p:nvPr/>
        </p:nvGrpSpPr>
        <p:grpSpPr>
          <a:xfrm>
            <a:off x="9109767" y="2092783"/>
            <a:ext cx="2072559" cy="576969"/>
            <a:chOff x="6487907" y="1992890"/>
            <a:chExt cx="2072559" cy="57696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1E7228F-278A-40F1-85A1-5BAE9D955E38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022F7A7-2A53-4EB6-A9D3-33140FBB91BB}"/>
                  </a:ext>
                </a:extLst>
              </p:cNvPr>
              <p:cNvSpPr/>
              <p:nvPr/>
            </p:nvSpPr>
            <p:spPr>
              <a:xfrm>
                <a:off x="5723391" y="4713010"/>
                <a:ext cx="1588833" cy="1546356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64ED0B4-55B2-409A-9E7E-2129571F1146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0B35FB-33AF-49EF-BCD6-B1B5EE940578}"/>
                </a:ext>
              </a:extLst>
            </p:cNvPr>
            <p:cNvGrpSpPr/>
            <p:nvPr/>
          </p:nvGrpSpPr>
          <p:grpSpPr>
            <a:xfrm>
              <a:off x="7075973" y="1992890"/>
              <a:ext cx="1484493" cy="576969"/>
              <a:chOff x="7075973" y="1988266"/>
              <a:chExt cx="1484493" cy="57696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59152E3-6111-421E-828D-ED19A16549EB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1484492" cy="572345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Output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982AB22-590E-4650-B9FB-81D7AEC420A8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1484493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pic>
        <p:nvPicPr>
          <p:cNvPr id="40" name="Picture 4" descr="android pngì ëí ì´ë¯¸ì§ ê²ìê²°ê³¼">
            <a:extLst>
              <a:ext uri="{FF2B5EF4-FFF2-40B4-BE49-F238E27FC236}">
                <a16:creationId xmlns:a16="http://schemas.microsoft.com/office/drawing/2014/main" id="{F635B352-9940-4E20-BA5B-53181A6B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816" y="2170025"/>
            <a:ext cx="488016" cy="4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57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465B3-9CFA-4C13-8597-C1B34178BC49}"/>
              </a:ext>
            </a:extLst>
          </p:cNvPr>
          <p:cNvSpPr txBox="1"/>
          <p:nvPr/>
        </p:nvSpPr>
        <p:spPr>
          <a:xfrm>
            <a:off x="733671" y="869663"/>
            <a:ext cx="926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시스템 시나리오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환경 이상 증세 감지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714B6-544F-C443-ADA9-5CDB48F32E7C}"/>
              </a:ext>
            </a:extLst>
          </p:cNvPr>
          <p:cNvSpPr txBox="1"/>
          <p:nvPr/>
        </p:nvSpPr>
        <p:spPr>
          <a:xfrm>
            <a:off x="756220" y="5003714"/>
            <a:ext cx="209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산소부족</a:t>
            </a:r>
          </a:p>
        </p:txBody>
      </p:sp>
      <p:sp>
        <p:nvSpPr>
          <p:cNvPr id="8" name="모서리가 둥근 직사각형 2">
            <a:extLst>
              <a:ext uri="{FF2B5EF4-FFF2-40B4-BE49-F238E27FC236}">
                <a16:creationId xmlns:a16="http://schemas.microsoft.com/office/drawing/2014/main" id="{B55E18B4-1505-C44A-B716-7358F4B7B9A5}"/>
              </a:ext>
            </a:extLst>
          </p:cNvPr>
          <p:cNvSpPr/>
          <p:nvPr/>
        </p:nvSpPr>
        <p:spPr>
          <a:xfrm>
            <a:off x="756220" y="2506603"/>
            <a:ext cx="4169849" cy="3306932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E3539-592E-7348-8A76-DE9828099FF6}"/>
              </a:ext>
            </a:extLst>
          </p:cNvPr>
          <p:cNvSpPr txBox="1"/>
          <p:nvPr/>
        </p:nvSpPr>
        <p:spPr>
          <a:xfrm>
            <a:off x="2733086" y="5011061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평균 속도에 비해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너무 느린 속도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398574-EF89-D142-8873-A11F7E071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94" y="3472128"/>
            <a:ext cx="1158708" cy="1455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8615A-4782-0C47-BB36-9A360E7ECAAA}"/>
              </a:ext>
            </a:extLst>
          </p:cNvPr>
          <p:cNvSpPr txBox="1"/>
          <p:nvPr/>
        </p:nvSpPr>
        <p:spPr>
          <a:xfrm>
            <a:off x="5758484" y="5049880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물고기 위치</a:t>
            </a:r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속도 계산</a:t>
            </a:r>
          </a:p>
        </p:txBody>
      </p:sp>
      <p:pic>
        <p:nvPicPr>
          <p:cNvPr id="13" name="Picture 2" descr="ì¤ë§í¸í° ìì´ì½ì ëí ì´ë¯¸ì§ ê²ìê²°ê³¼">
            <a:extLst>
              <a:ext uri="{FF2B5EF4-FFF2-40B4-BE49-F238E27FC236}">
                <a16:creationId xmlns:a16="http://schemas.microsoft.com/office/drawing/2014/main" id="{028FE656-7173-2F4D-90EF-0A983BEB4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558" y="3312540"/>
            <a:ext cx="1691173" cy="16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486092-B3DE-5C45-AA5A-DE92194EE12B}"/>
              </a:ext>
            </a:extLst>
          </p:cNvPr>
          <p:cNvSpPr txBox="1"/>
          <p:nvPr/>
        </p:nvSpPr>
        <p:spPr>
          <a:xfrm>
            <a:off x="9153711" y="5186624"/>
            <a:ext cx="209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환경 이상 알림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간단한 조치 방법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7096C3-7A19-F045-B9BA-505B1EA0B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87" y="3671565"/>
            <a:ext cx="1791251" cy="1031098"/>
          </a:xfrm>
          <a:prstGeom prst="rect">
            <a:avLst/>
          </a:prstGeom>
        </p:spPr>
      </p:pic>
      <p:pic>
        <p:nvPicPr>
          <p:cNvPr id="19" name="Picture 2" descr="êº¾ìì  ìë ê·¸ëíì ëí ì´ë¯¸ì§ ê²ìê²°ê³¼">
            <a:extLst>
              <a:ext uri="{FF2B5EF4-FFF2-40B4-BE49-F238E27FC236}">
                <a16:creationId xmlns:a16="http://schemas.microsoft.com/office/drawing/2014/main" id="{ABC5AB70-7450-214C-B382-49E917EA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10" y="3670887"/>
            <a:ext cx="1842028" cy="103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EEDFBB-6A91-A94F-B439-C40A27B83C15}"/>
              </a:ext>
            </a:extLst>
          </p:cNvPr>
          <p:cNvSpPr/>
          <p:nvPr/>
        </p:nvSpPr>
        <p:spPr>
          <a:xfrm>
            <a:off x="1709768" y="2154767"/>
            <a:ext cx="2385404" cy="572345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108000" rtlCol="0" anchor="ctr"/>
          <a:lstStyle/>
          <a:p>
            <a:pPr algn="ctr"/>
            <a:r>
              <a:rPr lang="ko-KR" altLang="en-US" sz="2400" b="1" dirty="0">
                <a:latin typeface="Ubuntu" panose="020B0504030602030204" pitchFamily="34" charset="0"/>
              </a:rPr>
              <a:t>상황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465614-F167-6C4E-9414-642C5F65839A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926069" y="4160069"/>
            <a:ext cx="1357725" cy="39931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B8CB60-001D-844A-8C5A-C4F49C8572F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442502" y="4184632"/>
            <a:ext cx="1878469" cy="15368"/>
          </a:xfrm>
          <a:prstGeom prst="straightConnector1">
            <a:avLst/>
          </a:prstGeom>
          <a:ln w="31750" cap="rnd">
            <a:solidFill>
              <a:srgbClr val="34495E"/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2">
            <a:extLst>
              <a:ext uri="{FF2B5EF4-FFF2-40B4-BE49-F238E27FC236}">
                <a16:creationId xmlns:a16="http://schemas.microsoft.com/office/drawing/2014/main" id="{415BB40F-F94C-4B1B-ACB2-A7F89AB0BCC8}"/>
              </a:ext>
            </a:extLst>
          </p:cNvPr>
          <p:cNvSpPr/>
          <p:nvPr/>
        </p:nvSpPr>
        <p:spPr>
          <a:xfrm>
            <a:off x="5208010" y="2464460"/>
            <a:ext cx="3200818" cy="3349075"/>
          </a:xfrm>
          <a:prstGeom prst="roundRect">
            <a:avLst>
              <a:gd name="adj" fmla="val 3174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DF7562-E705-434A-A8BD-A48057743D6F}"/>
              </a:ext>
            </a:extLst>
          </p:cNvPr>
          <p:cNvGrpSpPr/>
          <p:nvPr/>
        </p:nvGrpSpPr>
        <p:grpSpPr>
          <a:xfrm>
            <a:off x="5359747" y="2154767"/>
            <a:ext cx="2862676" cy="584774"/>
            <a:chOff x="6487907" y="1992890"/>
            <a:chExt cx="3846114" cy="57696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0EAA40E-D8E5-4F6B-855C-8AE323F41C48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23F76DC2-6661-4E10-A9EC-02BB6E25855C}"/>
                  </a:ext>
                </a:extLst>
              </p:cNvPr>
              <p:cNvGrpSpPr/>
              <p:nvPr/>
            </p:nvGrpSpPr>
            <p:grpSpPr>
              <a:xfrm>
                <a:off x="5723392" y="4713010"/>
                <a:ext cx="1588832" cy="1546356"/>
                <a:chOff x="5828053" y="2419924"/>
                <a:chExt cx="1588832" cy="1546356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D88FE0C3-6979-47CD-B93B-A32625C4B31B}"/>
                    </a:ext>
                  </a:extLst>
                </p:cNvPr>
                <p:cNvSpPr/>
                <p:nvPr/>
              </p:nvSpPr>
              <p:spPr>
                <a:xfrm>
                  <a:off x="5828053" y="2419924"/>
                  <a:ext cx="1588832" cy="1546356"/>
                </a:xfrm>
                <a:prstGeom prst="rect">
                  <a:avLst/>
                </a:prstGeom>
                <a:solidFill>
                  <a:srgbClr val="C039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108000" rtlCol="0" anchor="b"/>
                <a:lstStyle/>
                <a:p>
                  <a:pPr algn="ctr"/>
                  <a:endParaRPr lang="ko-KR" altLang="en-US" sz="2400" b="1">
                    <a:latin typeface="Ubuntu" panose="020B0504030602030204" pitchFamily="34" charset="0"/>
                  </a:endParaRPr>
                </a:p>
              </p:txBody>
            </p:sp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3C964432-552B-4D79-802C-BA32D5A09A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9117" y="2585908"/>
                  <a:ext cx="946710" cy="1189404"/>
                </a:xfrm>
                <a:prstGeom prst="rect">
                  <a:avLst/>
                </a:prstGeom>
              </p:spPr>
            </p:pic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5CADBB1-386B-4E50-BD0B-E3825D2039AB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23EAC32-1115-4D03-90F5-9C17C06F5BF0}"/>
                </a:ext>
              </a:extLst>
            </p:cNvPr>
            <p:cNvGrpSpPr/>
            <p:nvPr/>
          </p:nvGrpSpPr>
          <p:grpSpPr>
            <a:xfrm>
              <a:off x="7075973" y="1992890"/>
              <a:ext cx="3258048" cy="576969"/>
              <a:chOff x="7075973" y="1988266"/>
              <a:chExt cx="3258048" cy="57696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5CB8DB7-829D-41E8-BCFC-DEFFB2920A20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3258047" cy="572345"/>
              </a:xfrm>
              <a:prstGeom prst="rect">
                <a:avLst/>
              </a:prstGeom>
              <a:solidFill>
                <a:srgbClr val="C0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Raspberry Pi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77326F0-D492-428B-993C-B7423E5CC3E1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3258048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sp>
        <p:nvSpPr>
          <p:cNvPr id="32" name="모서리가 둥근 직사각형 2">
            <a:extLst>
              <a:ext uri="{FF2B5EF4-FFF2-40B4-BE49-F238E27FC236}">
                <a16:creationId xmlns:a16="http://schemas.microsoft.com/office/drawing/2014/main" id="{0385318D-95F0-4C11-AE03-2922ACB89C85}"/>
              </a:ext>
            </a:extLst>
          </p:cNvPr>
          <p:cNvSpPr/>
          <p:nvPr/>
        </p:nvSpPr>
        <p:spPr>
          <a:xfrm>
            <a:off x="8881951" y="2402476"/>
            <a:ext cx="2520129" cy="3479849"/>
          </a:xfrm>
          <a:prstGeom prst="roundRect">
            <a:avLst>
              <a:gd name="adj" fmla="val 5372"/>
            </a:avLst>
          </a:prstGeom>
          <a:noFill/>
          <a:ln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2A03FB-B535-4B26-AB4E-BBC01177DFD1}"/>
              </a:ext>
            </a:extLst>
          </p:cNvPr>
          <p:cNvGrpSpPr/>
          <p:nvPr/>
        </p:nvGrpSpPr>
        <p:grpSpPr>
          <a:xfrm>
            <a:off x="9109767" y="2092783"/>
            <a:ext cx="2072559" cy="576969"/>
            <a:chOff x="6487907" y="1992890"/>
            <a:chExt cx="2072559" cy="57696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2021409-3494-4DB9-8AB2-07A43E6048B4}"/>
                </a:ext>
              </a:extLst>
            </p:cNvPr>
            <p:cNvGrpSpPr/>
            <p:nvPr/>
          </p:nvGrpSpPr>
          <p:grpSpPr>
            <a:xfrm>
              <a:off x="6487907" y="1992890"/>
              <a:ext cx="588068" cy="572345"/>
              <a:chOff x="5723391" y="4713010"/>
              <a:chExt cx="1588833" cy="1546356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1BC018E-2FF7-4EBE-B23C-F11947E4B8CE}"/>
                  </a:ext>
                </a:extLst>
              </p:cNvPr>
              <p:cNvSpPr/>
              <p:nvPr/>
            </p:nvSpPr>
            <p:spPr>
              <a:xfrm>
                <a:off x="5723391" y="4713010"/>
                <a:ext cx="1588833" cy="1546356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B9C3528-E768-4FB6-9BFA-3C26F58FD379}"/>
                  </a:ext>
                </a:extLst>
              </p:cNvPr>
              <p:cNvSpPr/>
              <p:nvPr/>
            </p:nvSpPr>
            <p:spPr>
              <a:xfrm>
                <a:off x="5723391" y="4713011"/>
                <a:ext cx="1588831" cy="15463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9407C54-61F3-41FE-BC67-ADA6EAF989DC}"/>
                </a:ext>
              </a:extLst>
            </p:cNvPr>
            <p:cNvGrpSpPr/>
            <p:nvPr/>
          </p:nvGrpSpPr>
          <p:grpSpPr>
            <a:xfrm>
              <a:off x="7075973" y="1992890"/>
              <a:ext cx="1484493" cy="576969"/>
              <a:chOff x="7075973" y="1988266"/>
              <a:chExt cx="1484493" cy="576969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D88F5FC-13B0-4AE6-836B-BB2CE3850CB0}"/>
                  </a:ext>
                </a:extLst>
              </p:cNvPr>
              <p:cNvSpPr/>
              <p:nvPr/>
            </p:nvSpPr>
            <p:spPr>
              <a:xfrm>
                <a:off x="7075974" y="1992890"/>
                <a:ext cx="1484492" cy="572345"/>
              </a:xfrm>
              <a:prstGeom prst="rect">
                <a:avLst/>
              </a:prstGeom>
              <a:solidFill>
                <a:srgbClr val="344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ctr"/>
              <a:lstStyle/>
              <a:p>
                <a:pPr algn="ctr"/>
                <a:r>
                  <a:rPr lang="en-US" altLang="ko-KR" sz="2400" b="1" dirty="0">
                    <a:latin typeface="Ubuntu" panose="020B0504030602030204" pitchFamily="34" charset="0"/>
                  </a:rPr>
                  <a:t>Output</a:t>
                </a:r>
                <a:endParaRPr lang="ko-KR" altLang="en-US" sz="2400" b="1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043B230-35AF-4F0B-869C-C98C0EF4DD3F}"/>
                  </a:ext>
                </a:extLst>
              </p:cNvPr>
              <p:cNvSpPr/>
              <p:nvPr/>
            </p:nvSpPr>
            <p:spPr>
              <a:xfrm>
                <a:off x="7075973" y="1988266"/>
                <a:ext cx="1484493" cy="57234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108000" rtlCol="0" anchor="b"/>
              <a:lstStyle/>
              <a:p>
                <a:pPr algn="ctr"/>
                <a:endParaRPr lang="ko-KR" altLang="en-US" sz="2400" b="1">
                  <a:latin typeface="Ubuntu" panose="020B0504030602030204" pitchFamily="34" charset="0"/>
                </a:endParaRPr>
              </a:p>
            </p:txBody>
          </p:sp>
        </p:grpSp>
      </p:grpSp>
      <p:pic>
        <p:nvPicPr>
          <p:cNvPr id="41" name="Picture 4" descr="android pngì ëí ì´ë¯¸ì§ ê²ìê²°ê³¼">
            <a:extLst>
              <a:ext uri="{FF2B5EF4-FFF2-40B4-BE49-F238E27FC236}">
                <a16:creationId xmlns:a16="http://schemas.microsoft.com/office/drawing/2014/main" id="{9AFB1326-62AA-4272-80F2-FB57A1F2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816" y="2170025"/>
            <a:ext cx="488016" cy="4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50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1714</Words>
  <Application>Microsoft Office PowerPoint</Application>
  <PresentationFormat>와이드스크린</PresentationFormat>
  <Paragraphs>474</Paragraphs>
  <Slides>32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HY견고딕</vt:lpstr>
      <vt:lpstr>Yoon 윤고딕 530_TT</vt:lpstr>
      <vt:lpstr>나눔바른고딕</vt:lpstr>
      <vt:lpstr>-윤고딕330</vt:lpstr>
      <vt:lpstr>Arial</vt:lpstr>
      <vt:lpstr>Ubuntu</vt:lpstr>
      <vt:lpstr>Ubuntu Light</vt:lpstr>
      <vt:lpstr>맑은 고딕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sohyeon</dc:creator>
  <cp:lastModifiedBy>leehyesu</cp:lastModifiedBy>
  <cp:revision>175</cp:revision>
  <dcterms:created xsi:type="dcterms:W3CDTF">2018-12-05T11:49:05Z</dcterms:created>
  <dcterms:modified xsi:type="dcterms:W3CDTF">2019-04-25T14:50:12Z</dcterms:modified>
</cp:coreProperties>
</file>